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8" r:id="rId13"/>
    <p:sldId id="267" r:id="rId14"/>
    <p:sldId id="266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8800" dirty="0" smtClean="0">
                <a:solidFill>
                  <a:schemeClr val="accent1"/>
                </a:solidFill>
                <a:latin typeface="Bahnschrift SemiCondensed" panose="020B0502040204020203" pitchFamily="34" charset="0"/>
              </a:rPr>
              <a:t>Відомі шепетівчани</a:t>
            </a:r>
            <a:endParaRPr lang="ru-RU" sz="8800" dirty="0">
              <a:solidFill>
                <a:schemeClr val="accent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74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424" y="446088"/>
            <a:ext cx="4343988" cy="76875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Микола </a:t>
            </a:r>
            <a:r>
              <a:rPr lang="uk-UA" sz="2800" b="1" dirty="0" err="1" smtClean="0"/>
              <a:t>Дзявульський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9886" y="617741"/>
            <a:ext cx="3785961" cy="565873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9167" y="2014036"/>
            <a:ext cx="5075508" cy="4262436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/>
              <a:t>Громадський</a:t>
            </a:r>
            <a:r>
              <a:rPr lang="ru-RU" sz="2000" dirty="0" smtClean="0"/>
              <a:t> </a:t>
            </a:r>
            <a:r>
              <a:rPr lang="ru-RU" sz="2000" dirty="0" err="1"/>
              <a:t>активіст</a:t>
            </a:r>
            <a:r>
              <a:rPr lang="ru-RU" sz="2000" dirty="0"/>
              <a:t>, </a:t>
            </a:r>
            <a:r>
              <a:rPr lang="ru-RU" sz="2000" dirty="0" err="1"/>
              <a:t>вчитель</a:t>
            </a:r>
            <a:r>
              <a:rPr lang="ru-RU" sz="2000" dirty="0"/>
              <a:t> </a:t>
            </a:r>
            <a:r>
              <a:rPr lang="ru-RU" sz="2000" dirty="0" err="1"/>
              <a:t>географії</a:t>
            </a:r>
            <a:r>
              <a:rPr lang="ru-RU" sz="2000" dirty="0"/>
              <a:t> та </a:t>
            </a:r>
            <a:r>
              <a:rPr lang="ru-RU" sz="2000" dirty="0" err="1"/>
              <a:t>біології</a:t>
            </a:r>
            <a:r>
              <a:rPr lang="ru-RU" sz="2000" dirty="0"/>
              <a:t>. </a:t>
            </a:r>
            <a:r>
              <a:rPr lang="ru-RU" sz="2000" dirty="0" err="1"/>
              <a:t>Керівник</a:t>
            </a:r>
            <a:r>
              <a:rPr lang="ru-RU" sz="2000" dirty="0"/>
              <a:t> </a:t>
            </a:r>
            <a:r>
              <a:rPr lang="ru-RU" sz="2000" dirty="0" err="1"/>
              <a:t>Шепетівської</a:t>
            </a:r>
            <a:r>
              <a:rPr lang="ru-RU" sz="2000" dirty="0"/>
              <a:t> </a:t>
            </a:r>
            <a:r>
              <a:rPr lang="ru-RU" sz="2000" dirty="0" err="1"/>
              <a:t>міської</a:t>
            </a:r>
            <a:r>
              <a:rPr lang="ru-RU" sz="2000" dirty="0"/>
              <a:t> </a:t>
            </a:r>
            <a:r>
              <a:rPr lang="ru-RU" sz="2000" dirty="0" err="1"/>
              <a:t>громадської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 «</a:t>
            </a:r>
            <a:r>
              <a:rPr lang="ru-RU" sz="2000" dirty="0" err="1"/>
              <a:t>Шепетівська</a:t>
            </a:r>
            <a:r>
              <a:rPr lang="ru-RU" sz="2000" dirty="0"/>
              <a:t> </a:t>
            </a:r>
            <a:r>
              <a:rPr lang="ru-RU" sz="2000" dirty="0" err="1"/>
              <a:t>спілка</a:t>
            </a:r>
            <a:r>
              <a:rPr lang="ru-RU" sz="2000" dirty="0"/>
              <a:t> </a:t>
            </a:r>
            <a:r>
              <a:rPr lang="ru-RU" sz="2000" dirty="0" err="1"/>
              <a:t>підприємців</a:t>
            </a:r>
            <a:r>
              <a:rPr lang="ru-RU" sz="2000" dirty="0"/>
              <a:t>». </a:t>
            </a:r>
            <a:r>
              <a:rPr lang="ru-RU" sz="2000" dirty="0" err="1"/>
              <a:t>Неодноразово</a:t>
            </a:r>
            <a:r>
              <a:rPr lang="ru-RU" sz="2000" dirty="0"/>
              <a:t> брав </a:t>
            </a:r>
            <a:r>
              <a:rPr lang="ru-RU" sz="2000" dirty="0" err="1"/>
              <a:t>активну</a:t>
            </a:r>
            <a:r>
              <a:rPr lang="ru-RU" sz="2000" dirty="0"/>
              <a:t> </a:t>
            </a:r>
            <a:r>
              <a:rPr lang="ru-RU" sz="2000" dirty="0" err="1"/>
              <a:t>учать</a:t>
            </a:r>
            <a:r>
              <a:rPr lang="ru-RU" sz="2000" dirty="0"/>
              <a:t> в </a:t>
            </a:r>
            <a:r>
              <a:rPr lang="ru-RU" sz="2000" dirty="0" err="1"/>
              <a:t>організаціях</a:t>
            </a:r>
            <a:r>
              <a:rPr lang="ru-RU" sz="2000" dirty="0"/>
              <a:t> </a:t>
            </a:r>
            <a:r>
              <a:rPr lang="ru-RU" sz="2000" dirty="0" err="1"/>
              <a:t>мітингів</a:t>
            </a:r>
            <a:r>
              <a:rPr lang="ru-RU" sz="2000" dirty="0"/>
              <a:t> на </a:t>
            </a:r>
            <a:r>
              <a:rPr lang="ru-RU" sz="2000" dirty="0" err="1"/>
              <a:t>підтримку</a:t>
            </a:r>
            <a:r>
              <a:rPr lang="ru-RU" sz="2000" dirty="0"/>
              <a:t> </a:t>
            </a:r>
            <a:r>
              <a:rPr lang="ru-RU" sz="2000" dirty="0" err="1"/>
              <a:t>євроінтеграції</a:t>
            </a:r>
            <a:r>
              <a:rPr lang="ru-RU" sz="2000" dirty="0"/>
              <a:t>. 20 лютого 2014 року </a:t>
            </a:r>
            <a:r>
              <a:rPr lang="ru-RU" sz="2000" dirty="0" err="1"/>
              <a:t>загинув</a:t>
            </a:r>
            <a:r>
              <a:rPr lang="ru-RU" sz="2000" dirty="0"/>
              <a:t> на </a:t>
            </a:r>
            <a:r>
              <a:rPr lang="ru-RU" sz="2000" dirty="0" err="1"/>
              <a:t>Майдані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кулі</a:t>
            </a:r>
            <a:r>
              <a:rPr lang="ru-RU" sz="2000" dirty="0"/>
              <a:t> снайпера. Герой </a:t>
            </a:r>
            <a:r>
              <a:rPr lang="ru-RU" sz="2000" dirty="0" err="1"/>
              <a:t>України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468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795" y="356599"/>
            <a:ext cx="4134982" cy="86019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Марк </a:t>
            </a:r>
            <a:r>
              <a:rPr lang="uk-UA" sz="2800" b="1" dirty="0" err="1" smtClean="0"/>
              <a:t>Дробот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7737" y="1216797"/>
            <a:ext cx="5619573" cy="452541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3954" y="1598612"/>
            <a:ext cx="5480457" cy="4958941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/>
              <a:t>Народився</a:t>
            </a:r>
            <a:r>
              <a:rPr lang="ru-RU" sz="2000" dirty="0" smtClean="0"/>
              <a:t> </a:t>
            </a:r>
            <a:r>
              <a:rPr lang="ru-RU" sz="2000" dirty="0"/>
              <a:t>27 </a:t>
            </a:r>
            <a:r>
              <a:rPr lang="ru-RU" sz="2000" dirty="0" err="1"/>
              <a:t>серпня</a:t>
            </a:r>
            <a:r>
              <a:rPr lang="ru-RU" sz="2000" dirty="0"/>
              <a:t> 1986 року в </a:t>
            </a:r>
            <a:r>
              <a:rPr lang="ru-RU" sz="2000" dirty="0" err="1"/>
              <a:t>Шепетівці</a:t>
            </a:r>
            <a:r>
              <a:rPr lang="ru-RU" sz="2000" dirty="0"/>
              <a:t>, </a:t>
            </a:r>
            <a:r>
              <a:rPr lang="ru-RU" sz="2000" dirty="0" err="1"/>
              <a:t>Хмельницької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. У 2010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закінчив</a:t>
            </a:r>
            <a:r>
              <a:rPr lang="ru-RU" sz="2000" dirty="0"/>
              <a:t> </a:t>
            </a:r>
            <a:r>
              <a:rPr lang="ru-RU" sz="2000" dirty="0" err="1"/>
              <a:t>Київський</a:t>
            </a:r>
            <a:r>
              <a:rPr lang="ru-RU" sz="2000" dirty="0"/>
              <a:t> </a:t>
            </a:r>
            <a:r>
              <a:rPr lang="ru-RU" sz="2000" dirty="0" err="1"/>
              <a:t>театральний</a:t>
            </a:r>
            <a:r>
              <a:rPr lang="ru-RU" sz="2000" dirty="0"/>
              <a:t> </a:t>
            </a:r>
            <a:r>
              <a:rPr lang="ru-RU" sz="2000" dirty="0" err="1"/>
              <a:t>інститут</a:t>
            </a:r>
            <a:r>
              <a:rPr lang="ru-RU" sz="2000" dirty="0"/>
              <a:t> </a:t>
            </a:r>
            <a:r>
              <a:rPr lang="ru-RU" sz="2000" dirty="0" err="1"/>
              <a:t>ім</a:t>
            </a:r>
            <a:r>
              <a:rPr lang="ru-RU" sz="2000" dirty="0"/>
              <a:t>. </a:t>
            </a:r>
            <a:r>
              <a:rPr lang="ru-RU" sz="2000" dirty="0" err="1"/>
              <a:t>Карпенка-Карого</a:t>
            </a:r>
            <a:r>
              <a:rPr lang="ru-RU" sz="2000" dirty="0"/>
              <a:t>. </a:t>
            </a:r>
            <a:r>
              <a:rPr lang="ru-RU" sz="2000" dirty="0" err="1"/>
              <a:t>Із</a:t>
            </a:r>
            <a:r>
              <a:rPr lang="ru-RU" sz="2000" dirty="0"/>
              <a:t> 2005 року </a:t>
            </a:r>
            <a:r>
              <a:rPr lang="ru-RU" sz="2000" dirty="0" err="1"/>
              <a:t>працює</a:t>
            </a:r>
            <a:r>
              <a:rPr lang="ru-RU" sz="2000" dirty="0"/>
              <a:t> в </a:t>
            </a:r>
            <a:r>
              <a:rPr lang="ru-RU" sz="2000" dirty="0" err="1"/>
              <a:t>Київському</a:t>
            </a:r>
            <a:r>
              <a:rPr lang="ru-RU" sz="2000" dirty="0"/>
              <a:t> </a:t>
            </a:r>
            <a:r>
              <a:rPr lang="ru-RU" sz="2000" dirty="0" err="1"/>
              <a:t>академічному</a:t>
            </a:r>
            <a:r>
              <a:rPr lang="ru-RU" sz="2000" dirty="0"/>
              <a:t> Молодому </a:t>
            </a:r>
            <a:r>
              <a:rPr lang="ru-RU" sz="2000" dirty="0" err="1"/>
              <a:t>театрі</a:t>
            </a:r>
            <a:r>
              <a:rPr lang="ru-RU" sz="2000" dirty="0"/>
              <a:t>. У 2015 </a:t>
            </a:r>
            <a:r>
              <a:rPr lang="ru-RU" sz="2000" dirty="0" err="1"/>
              <a:t>році</a:t>
            </a:r>
            <a:r>
              <a:rPr lang="ru-RU" sz="2000" dirty="0"/>
              <a:t> за роль </a:t>
            </a:r>
            <a:r>
              <a:rPr lang="ru-RU" sz="2000" dirty="0" err="1"/>
              <a:t>Вурма</a:t>
            </a:r>
            <a:r>
              <a:rPr lang="ru-RU" sz="2000" dirty="0"/>
              <a:t> у </a:t>
            </a:r>
            <a:r>
              <a:rPr lang="ru-RU" sz="2000" dirty="0" err="1"/>
              <a:t>виставі</a:t>
            </a:r>
            <a:r>
              <a:rPr lang="ru-RU" sz="2000" dirty="0"/>
              <a:t> «</a:t>
            </a:r>
            <a:r>
              <a:rPr lang="ru-RU" sz="2000" dirty="0" err="1"/>
              <a:t>Підступність</a:t>
            </a:r>
            <a:r>
              <a:rPr lang="ru-RU" sz="2000" dirty="0"/>
              <a:t> і </a:t>
            </a:r>
            <a:r>
              <a:rPr lang="ru-RU" sz="2000" dirty="0" err="1"/>
              <a:t>кохання</a:t>
            </a:r>
            <a:r>
              <a:rPr lang="ru-RU" sz="2000" dirty="0"/>
              <a:t>» </a:t>
            </a:r>
            <a:r>
              <a:rPr lang="ru-RU" sz="2000" dirty="0" err="1" smtClean="0"/>
              <a:t>отримав</a:t>
            </a:r>
            <a:r>
              <a:rPr lang="ru-RU" sz="2000" dirty="0" smtClean="0"/>
              <a:t> </a:t>
            </a:r>
            <a:r>
              <a:rPr lang="ru-RU" sz="2000" dirty="0" err="1"/>
              <a:t>премію</a:t>
            </a:r>
            <a:r>
              <a:rPr lang="ru-RU" sz="2000" dirty="0"/>
              <a:t> «</a:t>
            </a:r>
            <a:r>
              <a:rPr lang="ru-RU" sz="2000" dirty="0" err="1"/>
              <a:t>Київська</a:t>
            </a:r>
            <a:r>
              <a:rPr lang="ru-RU" sz="2000" dirty="0"/>
              <a:t> Пектораль» у </a:t>
            </a:r>
            <a:r>
              <a:rPr lang="ru-RU" sz="2000" dirty="0" err="1"/>
              <a:t>номінації</a:t>
            </a:r>
            <a:r>
              <a:rPr lang="ru-RU" sz="2000" dirty="0"/>
              <a:t> «За </a:t>
            </a:r>
            <a:r>
              <a:rPr lang="ru-RU" sz="2000" dirty="0" err="1"/>
              <a:t>найкраще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чоловічої</a:t>
            </a:r>
            <a:r>
              <a:rPr lang="ru-RU" sz="2000" dirty="0"/>
              <a:t> </a:t>
            </a:r>
            <a:r>
              <a:rPr lang="ru-RU" sz="2000" dirty="0" err="1"/>
              <a:t>ролі</a:t>
            </a:r>
            <a:r>
              <a:rPr lang="ru-RU" sz="2000" dirty="0"/>
              <a:t> другого плану». </a:t>
            </a:r>
            <a:r>
              <a:rPr lang="ru-RU" sz="2000" dirty="0" err="1"/>
              <a:t>Заслужений</a:t>
            </a:r>
            <a:r>
              <a:rPr lang="ru-RU" sz="2000" dirty="0"/>
              <a:t> артист </a:t>
            </a:r>
            <a:r>
              <a:rPr lang="ru-RU" sz="2000" dirty="0" err="1"/>
              <a:t>України</a:t>
            </a:r>
            <a:r>
              <a:rPr lang="ru-RU" sz="2000" dirty="0"/>
              <a:t> (26 </a:t>
            </a:r>
            <a:r>
              <a:rPr lang="ru-RU" sz="2000" dirty="0" err="1"/>
              <a:t>березня</a:t>
            </a:r>
            <a:r>
              <a:rPr lang="ru-RU" sz="2000" dirty="0"/>
              <a:t> 2019) — за </a:t>
            </a:r>
            <a:r>
              <a:rPr lang="ru-RU" sz="2000" dirty="0" err="1"/>
              <a:t>вагомий</a:t>
            </a:r>
            <a:r>
              <a:rPr lang="ru-RU" sz="2000" dirty="0"/>
              <a:t> </a:t>
            </a:r>
            <a:r>
              <a:rPr lang="ru-RU" sz="2000" dirty="0" err="1"/>
              <a:t>особистий</a:t>
            </a:r>
            <a:r>
              <a:rPr lang="ru-RU" sz="2000" dirty="0"/>
              <a:t> </a:t>
            </a:r>
            <a:r>
              <a:rPr lang="ru-RU" sz="2000" dirty="0" err="1"/>
              <a:t>внесок</a:t>
            </a:r>
            <a:r>
              <a:rPr lang="ru-RU" sz="2000" dirty="0"/>
              <a:t> у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національної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 і театрального </a:t>
            </a:r>
            <a:r>
              <a:rPr lang="ru-RU" sz="2000" dirty="0" err="1"/>
              <a:t>мистецтва</a:t>
            </a:r>
            <a:r>
              <a:rPr lang="ru-RU" sz="2000" dirty="0"/>
              <a:t>, </a:t>
            </a:r>
            <a:r>
              <a:rPr lang="ru-RU" sz="2000" dirty="0" err="1"/>
              <a:t>значні</a:t>
            </a:r>
            <a:r>
              <a:rPr lang="ru-RU" sz="2000" dirty="0"/>
              <a:t> </a:t>
            </a:r>
            <a:r>
              <a:rPr lang="ru-RU" sz="2000" dirty="0" err="1"/>
              <a:t>творчі</a:t>
            </a:r>
            <a:r>
              <a:rPr lang="ru-RU" sz="2000" dirty="0"/>
              <a:t> </a:t>
            </a:r>
            <a:r>
              <a:rPr lang="ru-RU" sz="2000" dirty="0" err="1"/>
              <a:t>здобутки</a:t>
            </a:r>
            <a:r>
              <a:rPr lang="ru-RU" sz="2000" dirty="0"/>
              <a:t> та </a:t>
            </a:r>
            <a:r>
              <a:rPr lang="ru-RU" sz="2000" dirty="0" err="1"/>
              <a:t>високу</a:t>
            </a:r>
            <a:r>
              <a:rPr lang="ru-RU" sz="2000" dirty="0"/>
              <a:t> </a:t>
            </a:r>
            <a:r>
              <a:rPr lang="ru-RU" sz="2000" dirty="0" err="1"/>
              <a:t>професійну</a:t>
            </a:r>
            <a:r>
              <a:rPr lang="ru-RU" sz="2000" dirty="0"/>
              <a:t> </a:t>
            </a:r>
            <a:r>
              <a:rPr lang="ru-RU" sz="2000" dirty="0" err="1" smtClean="0"/>
              <a:t>майстерність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215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86" y="446088"/>
            <a:ext cx="4330925" cy="78182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Віра Кобзар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7760" y="1056436"/>
            <a:ext cx="4094515" cy="493941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3771" y="1515292"/>
            <a:ext cx="6178731" cy="4767942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/>
              <a:t>акторка</a:t>
            </a:r>
            <a:r>
              <a:rPr lang="ru-RU" sz="2000" dirty="0"/>
              <a:t> театру, </a:t>
            </a:r>
            <a:r>
              <a:rPr lang="ru-RU" sz="2000" dirty="0" err="1"/>
              <a:t>телебачення</a:t>
            </a:r>
            <a:r>
              <a:rPr lang="ru-RU" sz="2000" dirty="0"/>
              <a:t> та </a:t>
            </a:r>
            <a:r>
              <a:rPr lang="ru-RU" sz="2000" dirty="0" err="1"/>
              <a:t>кіно</a:t>
            </a:r>
            <a:r>
              <a:rPr lang="ru-RU" sz="2000" dirty="0"/>
              <a:t>. </a:t>
            </a:r>
            <a:r>
              <a:rPr lang="ru-RU" sz="2000" dirty="0" err="1"/>
              <a:t>Закінчила</a:t>
            </a:r>
            <a:r>
              <a:rPr lang="ru-RU" sz="2000" dirty="0"/>
              <a:t> </a:t>
            </a:r>
            <a:r>
              <a:rPr lang="ru-RU" sz="2000" dirty="0" err="1"/>
              <a:t>акторський</a:t>
            </a:r>
            <a:r>
              <a:rPr lang="ru-RU" sz="2000" dirty="0"/>
              <a:t> факультет </a:t>
            </a:r>
            <a:r>
              <a:rPr lang="ru-RU" sz="2000" dirty="0" err="1"/>
              <a:t>Київського</a:t>
            </a:r>
            <a:r>
              <a:rPr lang="ru-RU" sz="2000" dirty="0"/>
              <a:t> державного театрального </a:t>
            </a:r>
            <a:r>
              <a:rPr lang="ru-RU" sz="2000" dirty="0" err="1"/>
              <a:t>інституту</a:t>
            </a:r>
            <a:r>
              <a:rPr lang="ru-RU" sz="2000" dirty="0"/>
              <a:t> </a:t>
            </a:r>
            <a:r>
              <a:rPr lang="ru-RU" sz="2000" dirty="0" err="1"/>
              <a:t>ім</a:t>
            </a:r>
            <a:r>
              <a:rPr lang="ru-RU" sz="2000" dirty="0"/>
              <a:t>. </a:t>
            </a:r>
            <a:r>
              <a:rPr lang="ru-RU" sz="2000" dirty="0" err="1"/>
              <a:t>І.Карпенка-Карого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/>
              <a:t>акторкою</a:t>
            </a:r>
            <a:r>
              <a:rPr lang="ru-RU" sz="2000" dirty="0"/>
              <a:t> </a:t>
            </a:r>
            <a:r>
              <a:rPr lang="ru-RU" sz="2000" dirty="0" err="1"/>
              <a:t>Донецького</a:t>
            </a:r>
            <a:r>
              <a:rPr lang="ru-RU" sz="2000" dirty="0"/>
              <a:t> </a:t>
            </a:r>
            <a:r>
              <a:rPr lang="ru-RU" sz="2000" dirty="0" err="1"/>
              <a:t>академічного</a:t>
            </a:r>
            <a:r>
              <a:rPr lang="ru-RU" sz="2000" dirty="0"/>
              <a:t> </a:t>
            </a:r>
            <a:r>
              <a:rPr lang="ru-RU" sz="2000" dirty="0" err="1"/>
              <a:t>обласного</a:t>
            </a:r>
            <a:r>
              <a:rPr lang="ru-RU" sz="2000" dirty="0"/>
              <a:t> драматичного театру та </a:t>
            </a:r>
            <a:r>
              <a:rPr lang="ru-RU" sz="2000" dirty="0" err="1"/>
              <a:t>Ніжинського</a:t>
            </a:r>
            <a:r>
              <a:rPr lang="ru-RU" sz="2000" dirty="0"/>
              <a:t> </a:t>
            </a:r>
            <a:r>
              <a:rPr lang="ru-RU" sz="2000" dirty="0" err="1"/>
              <a:t>академічного</a:t>
            </a:r>
            <a:r>
              <a:rPr lang="ru-RU" sz="2000" dirty="0"/>
              <a:t> </a:t>
            </a:r>
            <a:r>
              <a:rPr lang="ru-RU" sz="2000" dirty="0" err="1"/>
              <a:t>українського</a:t>
            </a:r>
            <a:r>
              <a:rPr lang="ru-RU" sz="2000" dirty="0"/>
              <a:t> драматичного театру </a:t>
            </a:r>
            <a:r>
              <a:rPr lang="ru-RU" sz="2000" dirty="0" err="1"/>
              <a:t>імені</a:t>
            </a:r>
            <a:r>
              <a:rPr lang="ru-RU" sz="2000" dirty="0"/>
              <a:t> М. </a:t>
            </a:r>
            <a:r>
              <a:rPr lang="ru-RU" sz="2000" dirty="0" err="1"/>
              <a:t>Коцюбинського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 err="1" smtClean="0"/>
              <a:t>Деб'ютувала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кіно</a:t>
            </a:r>
            <a:r>
              <a:rPr lang="ru-RU" sz="2000" dirty="0"/>
              <a:t> в 2005 </a:t>
            </a:r>
            <a:r>
              <a:rPr lang="ru-RU" sz="2000" dirty="0" err="1"/>
              <a:t>році</a:t>
            </a:r>
            <a:r>
              <a:rPr lang="ru-RU" sz="2000" dirty="0"/>
              <a:t> у детективному </a:t>
            </a:r>
            <a:r>
              <a:rPr lang="ru-RU" sz="2000" dirty="0" err="1"/>
              <a:t>серіалі</a:t>
            </a:r>
            <a:r>
              <a:rPr lang="ru-RU" sz="2000" dirty="0"/>
              <a:t> «</a:t>
            </a:r>
            <a:r>
              <a:rPr lang="ru-RU" sz="2000" dirty="0" err="1"/>
              <a:t>Повернення</a:t>
            </a:r>
            <a:r>
              <a:rPr lang="ru-RU" sz="2000" dirty="0"/>
              <a:t> Мухтара-2</a:t>
            </a:r>
            <a:r>
              <a:rPr lang="ru-RU" sz="2000" dirty="0" smtClean="0"/>
              <a:t>».</a:t>
            </a:r>
          </a:p>
          <a:p>
            <a:pPr algn="ctr"/>
            <a:r>
              <a:rPr lang="uk-UA" sz="2000" dirty="0" smtClean="0"/>
              <a:t>Фільмографія акторки налічує близько 30 ролей.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535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166" y="446088"/>
            <a:ext cx="4343988" cy="976312"/>
          </a:xfrm>
        </p:spPr>
        <p:txBody>
          <a:bodyPr/>
          <a:lstStyle/>
          <a:p>
            <a:pPr algn="ctr"/>
            <a:r>
              <a:rPr lang="uk-UA" sz="2800" b="1" dirty="0" smtClean="0"/>
              <a:t>Ганна </a:t>
            </a:r>
            <a:r>
              <a:rPr lang="uk-UA" sz="2800" b="1" dirty="0" err="1" smtClean="0"/>
              <a:t>Саліванчук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2227" y="768371"/>
            <a:ext cx="3599617" cy="542342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1598613"/>
            <a:ext cx="4997131" cy="444949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/>
              <a:t>Народилась 17 </a:t>
            </a:r>
            <a:r>
              <a:rPr lang="ru-RU" sz="2000" dirty="0" err="1"/>
              <a:t>серпня</a:t>
            </a:r>
            <a:r>
              <a:rPr lang="ru-RU" sz="2000" dirty="0"/>
              <a:t> 1985 </a:t>
            </a:r>
            <a:r>
              <a:rPr lang="ru-RU" sz="2000" dirty="0" smtClean="0"/>
              <a:t>року.</a:t>
            </a:r>
          </a:p>
          <a:p>
            <a:pPr algn="ctr" fontAlgn="base"/>
            <a:r>
              <a:rPr lang="ru-RU" sz="2000" dirty="0"/>
              <a:t>З</a:t>
            </a:r>
            <a:r>
              <a:rPr lang="ru-RU" sz="2000" dirty="0" smtClean="0"/>
              <a:t> </a:t>
            </a:r>
            <a:r>
              <a:rPr lang="ru-RU" sz="2000" dirty="0" err="1"/>
              <a:t>відзнакою</a:t>
            </a:r>
            <a:r>
              <a:rPr lang="ru-RU" sz="2000" dirty="0"/>
              <a:t> </a:t>
            </a:r>
            <a:r>
              <a:rPr lang="ru-RU" sz="2000" dirty="0" err="1"/>
              <a:t>закінчила</a:t>
            </a:r>
            <a:r>
              <a:rPr lang="ru-RU" sz="2000" dirty="0"/>
              <a:t> </a:t>
            </a:r>
            <a:r>
              <a:rPr lang="ru-RU" sz="2000" dirty="0" err="1"/>
              <a:t>ліцей</a:t>
            </a:r>
            <a:r>
              <a:rPr lang="ru-RU" sz="2000" dirty="0"/>
              <a:t> та </a:t>
            </a:r>
            <a:r>
              <a:rPr lang="ru-RU" sz="2000" dirty="0" err="1"/>
              <a:t>Музичну</a:t>
            </a:r>
            <a:r>
              <a:rPr lang="ru-RU" sz="2000" dirty="0"/>
              <a:t> школу за </a:t>
            </a:r>
            <a:r>
              <a:rPr lang="ru-RU" sz="2000" dirty="0" err="1"/>
              <a:t>класом</a:t>
            </a:r>
            <a:r>
              <a:rPr lang="ru-RU" sz="2000" dirty="0"/>
              <a:t> </a:t>
            </a:r>
            <a:r>
              <a:rPr lang="ru-RU" sz="2000" dirty="0" err="1"/>
              <a:t>фортепіано</a:t>
            </a:r>
            <a:r>
              <a:rPr lang="ru-RU" sz="2000" dirty="0"/>
              <a:t>.</a:t>
            </a:r>
          </a:p>
          <a:p>
            <a:pPr algn="ctr" fontAlgn="base"/>
            <a:r>
              <a:rPr lang="ru-RU" sz="2000" dirty="0"/>
              <a:t>У 2001 </a:t>
            </a:r>
            <a:r>
              <a:rPr lang="ru-RU" sz="2000" dirty="0" err="1"/>
              <a:t>роц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ru-RU" sz="2000" dirty="0"/>
              <a:t>вступила до </a:t>
            </a:r>
            <a:r>
              <a:rPr lang="ru-RU" sz="2000" dirty="0" err="1"/>
              <a:t>Київського</a:t>
            </a:r>
            <a:r>
              <a:rPr lang="ru-RU" sz="2000" dirty="0"/>
              <a:t> </a:t>
            </a:r>
            <a:r>
              <a:rPr lang="ru-RU" sz="2000" dirty="0" err="1"/>
              <a:t>національного</a:t>
            </a:r>
            <a:r>
              <a:rPr lang="ru-RU" sz="2000" dirty="0"/>
              <a:t> </a:t>
            </a:r>
            <a:r>
              <a:rPr lang="ru-RU" sz="2000" dirty="0" err="1"/>
              <a:t>університету</a:t>
            </a:r>
            <a:r>
              <a:rPr lang="ru-RU" sz="2000" dirty="0"/>
              <a:t> театру, </a:t>
            </a:r>
            <a:r>
              <a:rPr lang="ru-RU" sz="2000" dirty="0" err="1"/>
              <a:t>кіно</a:t>
            </a:r>
            <a:r>
              <a:rPr lang="ru-RU" sz="2000" dirty="0"/>
              <a:t> і </a:t>
            </a:r>
            <a:r>
              <a:rPr lang="ru-RU" sz="2000" dirty="0" err="1"/>
              <a:t>телебачення</a:t>
            </a:r>
            <a:r>
              <a:rPr lang="ru-RU" sz="2000" dirty="0"/>
              <a:t> </a:t>
            </a:r>
            <a:r>
              <a:rPr lang="ru-RU" sz="2000" dirty="0" err="1"/>
              <a:t>імені</a:t>
            </a:r>
            <a:r>
              <a:rPr lang="ru-RU" sz="2000" dirty="0"/>
              <a:t> </a:t>
            </a:r>
            <a:r>
              <a:rPr lang="ru-RU" sz="2000" dirty="0" err="1"/>
              <a:t>Івана</a:t>
            </a:r>
            <a:r>
              <a:rPr lang="ru-RU" sz="2000" dirty="0"/>
              <a:t> </a:t>
            </a:r>
            <a:r>
              <a:rPr lang="ru-RU" sz="2000" dirty="0" err="1" smtClean="0"/>
              <a:t>Карпенка-Карогоактриса</a:t>
            </a:r>
            <a:r>
              <a:rPr lang="ru-RU" sz="2000" dirty="0" smtClean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закінчила</a:t>
            </a:r>
            <a:r>
              <a:rPr lang="ru-RU" sz="2000" dirty="0"/>
              <a:t> в 2006 </a:t>
            </a:r>
            <a:r>
              <a:rPr lang="ru-RU" sz="2000" dirty="0" err="1"/>
              <a:t>роц</a:t>
            </a:r>
            <a:r>
              <a:rPr lang="en-US" sz="2000" dirty="0" err="1"/>
              <a:t>i</a:t>
            </a:r>
            <a:r>
              <a:rPr lang="en-US" sz="2000" dirty="0"/>
              <a:t>.</a:t>
            </a:r>
          </a:p>
          <a:p>
            <a:pPr algn="ctr" fontAlgn="base"/>
            <a:r>
              <a:rPr lang="ru-RU" sz="2000" dirty="0"/>
              <a:t>З 2006 року </a:t>
            </a:r>
            <a:r>
              <a:rPr lang="ru-RU" sz="2000" dirty="0" err="1"/>
              <a:t>працює</a:t>
            </a:r>
            <a:r>
              <a:rPr lang="ru-RU" sz="2000" dirty="0"/>
              <a:t> у </a:t>
            </a:r>
            <a:r>
              <a:rPr lang="ru-RU" sz="2000" dirty="0" err="1"/>
              <a:t>Київському</a:t>
            </a:r>
            <a:r>
              <a:rPr lang="ru-RU" sz="2000" dirty="0"/>
              <a:t> </a:t>
            </a:r>
            <a:r>
              <a:rPr lang="ru-RU" sz="2000" dirty="0" err="1"/>
              <a:t>академічному</a:t>
            </a:r>
            <a:r>
              <a:rPr lang="ru-RU" sz="2000" dirty="0"/>
              <a:t> драматичному </a:t>
            </a:r>
            <a:r>
              <a:rPr lang="ru-RU" sz="2000" dirty="0" err="1"/>
              <a:t>театрі</a:t>
            </a:r>
            <a:r>
              <a:rPr lang="ru-RU" sz="2000" dirty="0"/>
              <a:t> на </a:t>
            </a:r>
            <a:r>
              <a:rPr lang="ru-RU" sz="2000" dirty="0" err="1"/>
              <a:t>Подолі</a:t>
            </a:r>
            <a:r>
              <a:rPr lang="ru-RU" sz="2000" dirty="0"/>
              <a:t>.</a:t>
            </a:r>
          </a:p>
          <a:p>
            <a:pPr algn="ctr"/>
            <a:r>
              <a:rPr lang="uk-UA" sz="2000" dirty="0" smtClean="0"/>
              <a:t>Актриса театру та кіно.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886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354" y="224019"/>
            <a:ext cx="4239485" cy="97631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Дмитро Хом</a:t>
            </a:r>
            <a:r>
              <a:rPr lang="en-US" sz="2800" b="1" dirty="0" smtClean="0"/>
              <a:t>’</a:t>
            </a:r>
            <a:r>
              <a:rPr lang="uk-UA" sz="2800" b="1" dirty="0" smtClean="0"/>
              <a:t>як 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4491" y="1310083"/>
            <a:ext cx="3613504" cy="541348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9451" y="1436914"/>
            <a:ext cx="6898469" cy="5159829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/>
              <a:t>Народився</a:t>
            </a:r>
            <a:r>
              <a:rPr lang="ru-RU" sz="2000" dirty="0"/>
              <a:t> в </a:t>
            </a:r>
            <a:r>
              <a:rPr lang="ru-RU" sz="2000" dirty="0" err="1"/>
              <a:t>Шепетівці</a:t>
            </a:r>
            <a:r>
              <a:rPr lang="ru-RU" sz="2000" dirty="0"/>
              <a:t>, </a:t>
            </a:r>
            <a:r>
              <a:rPr lang="ru-RU" sz="2000" dirty="0" err="1"/>
              <a:t>закінчив</a:t>
            </a:r>
            <a:r>
              <a:rPr lang="ru-RU" sz="2000" dirty="0"/>
              <a:t> НВК №3, а </a:t>
            </a:r>
            <a:r>
              <a:rPr lang="ru-RU" sz="2000" dirty="0" err="1"/>
              <a:t>потім</a:t>
            </a:r>
            <a:r>
              <a:rPr lang="ru-RU" sz="2000" dirty="0"/>
              <a:t> – </a:t>
            </a:r>
            <a:r>
              <a:rPr lang="ru-RU" sz="2000" dirty="0" err="1"/>
              <a:t>Хмельницький</a:t>
            </a:r>
            <a:r>
              <a:rPr lang="ru-RU" sz="2000" dirty="0"/>
              <a:t> </a:t>
            </a:r>
            <a:r>
              <a:rPr lang="ru-RU" sz="2000" dirty="0" err="1"/>
              <a:t>національний</a:t>
            </a:r>
            <a:r>
              <a:rPr lang="ru-RU" sz="2000" dirty="0"/>
              <a:t> </a:t>
            </a:r>
            <a:r>
              <a:rPr lang="ru-RU" sz="2000" dirty="0" err="1"/>
              <a:t>університет</a:t>
            </a:r>
            <a:r>
              <a:rPr lang="ru-RU" sz="2000" dirty="0"/>
              <a:t> (</a:t>
            </a:r>
            <a:r>
              <a:rPr lang="ru-RU" sz="2000" dirty="0" err="1"/>
              <a:t>спеціальність</a:t>
            </a:r>
            <a:r>
              <a:rPr lang="ru-RU" sz="2000" dirty="0"/>
              <a:t>: </a:t>
            </a:r>
            <a:r>
              <a:rPr lang="ru-RU" sz="2000" dirty="0" err="1"/>
              <a:t>економіка</a:t>
            </a:r>
            <a:r>
              <a:rPr lang="ru-RU" sz="2000" dirty="0"/>
              <a:t>) та </a:t>
            </a:r>
            <a:r>
              <a:rPr lang="ru-RU" sz="2000" dirty="0" err="1"/>
              <a:t>Національний</a:t>
            </a:r>
            <a:r>
              <a:rPr lang="ru-RU" sz="2000" dirty="0"/>
              <a:t> </a:t>
            </a:r>
            <a:r>
              <a:rPr lang="ru-RU" sz="2000" dirty="0" err="1"/>
              <a:t>університет</a:t>
            </a:r>
            <a:r>
              <a:rPr lang="ru-RU" sz="2000" dirty="0"/>
              <a:t> водного </a:t>
            </a:r>
            <a:r>
              <a:rPr lang="ru-RU" sz="2000" dirty="0" err="1"/>
              <a:t>господарства</a:t>
            </a:r>
            <a:r>
              <a:rPr lang="ru-RU" sz="2000" dirty="0"/>
              <a:t> (м. </a:t>
            </a:r>
            <a:r>
              <a:rPr lang="ru-RU" sz="2000" dirty="0" err="1"/>
              <a:t>Рівне</a:t>
            </a:r>
            <a:r>
              <a:rPr lang="ru-RU" sz="2000" dirty="0"/>
              <a:t>). </a:t>
            </a:r>
            <a:r>
              <a:rPr lang="ru-RU" sz="2000" dirty="0" err="1"/>
              <a:t>Славетним</a:t>
            </a:r>
            <a:r>
              <a:rPr lang="ru-RU" sz="2000" dirty="0"/>
              <a:t> дебютом для </a:t>
            </a:r>
            <a:r>
              <a:rPr lang="ru-RU" sz="2000" dirty="0" err="1"/>
              <a:t>Дмитра</a:t>
            </a:r>
            <a:r>
              <a:rPr lang="ru-RU" sz="2000" dirty="0"/>
              <a:t> стала картина «</a:t>
            </a:r>
            <a:r>
              <a:rPr lang="ru-RU" sz="2000" dirty="0" err="1"/>
              <a:t>Припутні</a:t>
            </a:r>
            <a:r>
              <a:rPr lang="ru-RU" sz="2000" dirty="0"/>
              <a:t>», тому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високо</a:t>
            </a:r>
            <a:r>
              <a:rPr lang="ru-RU" sz="2000" dirty="0"/>
              <a:t> </a:t>
            </a:r>
            <a:r>
              <a:rPr lang="ru-RU" sz="2000" dirty="0" err="1"/>
              <a:t>оцінило</a:t>
            </a:r>
            <a:r>
              <a:rPr lang="ru-RU" sz="2000" dirty="0"/>
              <a:t> і </a:t>
            </a:r>
            <a:r>
              <a:rPr lang="ru-RU" sz="2000" dirty="0" err="1"/>
              <a:t>відзначило</a:t>
            </a:r>
            <a:r>
              <a:rPr lang="ru-RU" sz="2000" dirty="0"/>
              <a:t> </a:t>
            </a:r>
            <a:r>
              <a:rPr lang="ru-RU" sz="2000" dirty="0" err="1"/>
              <a:t>жюрі</a:t>
            </a:r>
            <a:r>
              <a:rPr lang="ru-RU" sz="2000" dirty="0"/>
              <a:t> на 8-му </a:t>
            </a:r>
            <a:r>
              <a:rPr lang="ru-RU" sz="2000" dirty="0" err="1"/>
              <a:t>Одеському</a:t>
            </a:r>
            <a:r>
              <a:rPr lang="ru-RU" sz="2000" dirty="0"/>
              <a:t> </a:t>
            </a:r>
            <a:r>
              <a:rPr lang="ru-RU" sz="2000" dirty="0" err="1"/>
              <a:t>міжнародному</a:t>
            </a:r>
            <a:r>
              <a:rPr lang="ru-RU" sz="2000" dirty="0"/>
              <a:t> </a:t>
            </a:r>
            <a:r>
              <a:rPr lang="ru-RU" sz="2000" dirty="0" err="1"/>
              <a:t>кінофестивалі</a:t>
            </a:r>
            <a:r>
              <a:rPr lang="ru-RU" sz="2000" dirty="0"/>
              <a:t> (де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відбувся</a:t>
            </a:r>
            <a:r>
              <a:rPr lang="ru-RU" sz="2000" dirty="0"/>
              <a:t> </a:t>
            </a:r>
            <a:r>
              <a:rPr lang="ru-RU" sz="2000" dirty="0" err="1"/>
              <a:t>прем’єрний</a:t>
            </a:r>
            <a:r>
              <a:rPr lang="ru-RU" sz="2000" dirty="0"/>
              <a:t> показ </a:t>
            </a:r>
            <a:r>
              <a:rPr lang="ru-RU" sz="2000" dirty="0" err="1"/>
              <a:t>стрічки</a:t>
            </a:r>
            <a:r>
              <a:rPr lang="ru-RU" sz="2000" dirty="0"/>
              <a:t> у 2017 р.). А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стрічка</a:t>
            </a:r>
            <a:r>
              <a:rPr lang="ru-RU" sz="2000" dirty="0"/>
              <a:t> </a:t>
            </a:r>
            <a:r>
              <a:rPr lang="ru-RU" sz="2000" dirty="0" err="1"/>
              <a:t>отримала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визнання</a:t>
            </a:r>
            <a:r>
              <a:rPr lang="ru-RU" sz="2000" dirty="0"/>
              <a:t> – перемогу в </a:t>
            </a:r>
            <a:r>
              <a:rPr lang="ru-RU" sz="2000" dirty="0" err="1"/>
              <a:t>номінації</a:t>
            </a:r>
            <a:r>
              <a:rPr lang="ru-RU" sz="2000" dirty="0"/>
              <a:t> «</a:t>
            </a:r>
            <a:r>
              <a:rPr lang="ru-RU" sz="2000" dirty="0" err="1"/>
              <a:t>Найкращий</a:t>
            </a:r>
            <a:r>
              <a:rPr lang="ru-RU" sz="2000" dirty="0"/>
              <a:t> </a:t>
            </a:r>
            <a:r>
              <a:rPr lang="ru-RU" sz="2000" dirty="0" err="1"/>
              <a:t>фільм</a:t>
            </a:r>
            <a:r>
              <a:rPr lang="ru-RU" sz="2000" dirty="0"/>
              <a:t>» на </a:t>
            </a:r>
            <a:r>
              <a:rPr lang="ru-RU" sz="2000" dirty="0" err="1"/>
              <a:t>премії</a:t>
            </a:r>
            <a:r>
              <a:rPr lang="ru-RU" sz="2000" dirty="0"/>
              <a:t> Золота </a:t>
            </a:r>
            <a:r>
              <a:rPr lang="ru-RU" sz="2000" dirty="0" err="1"/>
              <a:t>Дзига</a:t>
            </a:r>
            <a:r>
              <a:rPr lang="ru-RU" sz="2000" dirty="0"/>
              <a:t> 2018 р. та </a:t>
            </a:r>
            <a:r>
              <a:rPr lang="ru-RU" sz="2000" dirty="0" err="1"/>
              <a:t>відзнаки</a:t>
            </a:r>
            <a:r>
              <a:rPr lang="ru-RU" sz="2000" dirty="0"/>
              <a:t> за </a:t>
            </a:r>
            <a:r>
              <a:rPr lang="ru-RU" sz="2000" dirty="0" err="1"/>
              <a:t>режисерську</a:t>
            </a:r>
            <a:r>
              <a:rPr lang="ru-RU" sz="2000" dirty="0"/>
              <a:t> роботу в </a:t>
            </a:r>
            <a:r>
              <a:rPr lang="ru-RU" sz="2000" dirty="0" err="1"/>
              <a:t>номінації</a:t>
            </a:r>
            <a:r>
              <a:rPr lang="ru-RU" sz="2000" dirty="0"/>
              <a:t> «</a:t>
            </a:r>
            <a:r>
              <a:rPr lang="ru-RU" sz="2000" dirty="0" err="1"/>
              <a:t>Найкращий</a:t>
            </a:r>
            <a:r>
              <a:rPr lang="ru-RU" sz="2000" dirty="0"/>
              <a:t> </a:t>
            </a:r>
            <a:r>
              <a:rPr lang="ru-RU" sz="2000" dirty="0" err="1"/>
              <a:t>режисер-постановник</a:t>
            </a:r>
            <a:r>
              <a:rPr lang="ru-RU" sz="2000" dirty="0"/>
              <a:t>», «</a:t>
            </a:r>
            <a:r>
              <a:rPr lang="ru-RU" sz="2000" dirty="0" err="1"/>
              <a:t>Найкращий</a:t>
            </a:r>
            <a:r>
              <a:rPr lang="ru-RU" sz="2000" dirty="0"/>
              <a:t> оператор-</a:t>
            </a:r>
            <a:r>
              <a:rPr lang="ru-RU" sz="2000" dirty="0" err="1"/>
              <a:t>постановник</a:t>
            </a:r>
            <a:r>
              <a:rPr lang="ru-RU" sz="2000" dirty="0"/>
              <a:t>», «</a:t>
            </a:r>
            <a:r>
              <a:rPr lang="ru-RU" sz="2000" dirty="0" err="1"/>
              <a:t>Найкращий</a:t>
            </a:r>
            <a:r>
              <a:rPr lang="ru-RU" sz="2000" dirty="0"/>
              <a:t> художник-</a:t>
            </a:r>
            <a:r>
              <a:rPr lang="ru-RU" sz="2000" dirty="0" err="1"/>
              <a:t>постановник</a:t>
            </a:r>
            <a:r>
              <a:rPr lang="ru-RU" sz="2000" dirty="0"/>
              <a:t>», «</a:t>
            </a:r>
            <a:r>
              <a:rPr lang="ru-RU" sz="2000" dirty="0" err="1"/>
              <a:t>Найкраща</a:t>
            </a:r>
            <a:r>
              <a:rPr lang="ru-RU" sz="2000" dirty="0"/>
              <a:t> </a:t>
            </a:r>
            <a:r>
              <a:rPr lang="ru-RU" sz="2000" dirty="0" err="1"/>
              <a:t>акторка</a:t>
            </a:r>
            <a:r>
              <a:rPr lang="ru-RU" sz="2000" dirty="0"/>
              <a:t> у </a:t>
            </a:r>
            <a:r>
              <a:rPr lang="ru-RU" sz="2000" dirty="0" err="1"/>
              <a:t>головній</a:t>
            </a:r>
            <a:r>
              <a:rPr lang="ru-RU" sz="2000" dirty="0"/>
              <a:t> </a:t>
            </a:r>
            <a:r>
              <a:rPr lang="ru-RU" sz="2000" dirty="0" err="1"/>
              <a:t>ролі</a:t>
            </a:r>
            <a:r>
              <a:rPr lang="ru-RU" sz="2000" dirty="0"/>
              <a:t>» та </a:t>
            </a:r>
            <a:r>
              <a:rPr lang="ru-RU" sz="2000" dirty="0" err="1"/>
              <a:t>ще</a:t>
            </a:r>
            <a:r>
              <a:rPr lang="ru-RU" sz="2000" dirty="0"/>
              <a:t> 3 нагороди </a:t>
            </a:r>
            <a:r>
              <a:rPr lang="ru-RU" sz="2000" dirty="0" err="1"/>
              <a:t>різного</a:t>
            </a:r>
            <a:r>
              <a:rPr lang="ru-RU" sz="2000" dirty="0"/>
              <a:t> плану за грим та </a:t>
            </a:r>
            <a:r>
              <a:rPr lang="ru-RU" sz="2000" dirty="0" err="1"/>
              <a:t>декорації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100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973" y="1009757"/>
            <a:ext cx="107246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Письменник</a:t>
            </a:r>
            <a:r>
              <a:rPr lang="ru-RU" sz="2800" dirty="0" smtClean="0"/>
              <a:t> </a:t>
            </a:r>
            <a:r>
              <a:rPr lang="ru-RU" sz="2800" dirty="0"/>
              <a:t>та сатирик </a:t>
            </a:r>
            <a:r>
              <a:rPr lang="ru-RU" sz="2800" b="1" dirty="0"/>
              <a:t>Остап Вишня</a:t>
            </a:r>
            <a:r>
              <a:rPr lang="ru-RU" sz="2800" dirty="0"/>
              <a:t>; археолог -  </a:t>
            </a:r>
            <a:r>
              <a:rPr lang="ru-RU" sz="2800" b="1" dirty="0" err="1"/>
              <a:t>Сергій</a:t>
            </a:r>
            <a:r>
              <a:rPr lang="ru-RU" sz="2800" b="1" dirty="0"/>
              <a:t> Гамченко</a:t>
            </a:r>
            <a:r>
              <a:rPr lang="ru-RU" sz="2800" dirty="0"/>
              <a:t>; </a:t>
            </a:r>
            <a:r>
              <a:rPr lang="ru-RU" sz="2800" dirty="0" err="1"/>
              <a:t>актор</a:t>
            </a:r>
            <a:r>
              <a:rPr lang="ru-RU" sz="2800" dirty="0"/>
              <a:t> та  </a:t>
            </a:r>
            <a:r>
              <a:rPr lang="ru-RU" sz="2800" dirty="0" err="1"/>
              <a:t>режисер</a:t>
            </a:r>
            <a:r>
              <a:rPr lang="ru-RU" sz="2800" dirty="0"/>
              <a:t> </a:t>
            </a:r>
            <a:r>
              <a:rPr lang="ru-RU" sz="2800" b="1" dirty="0" err="1"/>
              <a:t>Йосип</a:t>
            </a:r>
            <a:r>
              <a:rPr lang="ru-RU" sz="2800" b="1" dirty="0"/>
              <a:t> </a:t>
            </a:r>
            <a:r>
              <a:rPr lang="ru-RU" sz="2800" b="1" dirty="0" err="1"/>
              <a:t>Гірняк</a:t>
            </a:r>
            <a:r>
              <a:rPr lang="ru-RU" sz="2800" dirty="0"/>
              <a:t>; </a:t>
            </a:r>
            <a:r>
              <a:rPr lang="ru-RU" sz="2800" dirty="0" err="1"/>
              <a:t>угорський</a:t>
            </a:r>
            <a:r>
              <a:rPr lang="ru-RU" sz="2800" dirty="0"/>
              <a:t> і </a:t>
            </a:r>
            <a:r>
              <a:rPr lang="ru-RU" sz="2800" dirty="0" err="1"/>
              <a:t>британський</a:t>
            </a:r>
            <a:r>
              <a:rPr lang="ru-RU" sz="2800" dirty="0"/>
              <a:t> </a:t>
            </a:r>
            <a:r>
              <a:rPr lang="ru-RU" sz="2800" dirty="0" err="1"/>
              <a:t>філософ</a:t>
            </a:r>
            <a:r>
              <a:rPr lang="ru-RU" sz="2800" dirty="0"/>
              <a:t>, </a:t>
            </a:r>
            <a:r>
              <a:rPr lang="ru-RU" sz="2800" dirty="0" err="1"/>
              <a:t>письменник</a:t>
            </a:r>
            <a:r>
              <a:rPr lang="ru-RU" sz="2800" dirty="0"/>
              <a:t>, </a:t>
            </a:r>
            <a:r>
              <a:rPr lang="ru-RU" sz="2800" dirty="0" err="1"/>
              <a:t>журналіст</a:t>
            </a:r>
            <a:r>
              <a:rPr lang="ru-RU" sz="2800" dirty="0"/>
              <a:t> </a:t>
            </a:r>
            <a:r>
              <a:rPr lang="ru-RU" sz="2800" b="1" dirty="0"/>
              <a:t>Артур </a:t>
            </a:r>
            <a:r>
              <a:rPr lang="ru-RU" sz="2800" b="1" dirty="0" err="1"/>
              <a:t>Кестлер</a:t>
            </a:r>
            <a:r>
              <a:rPr lang="ru-RU" sz="2800" dirty="0"/>
              <a:t>; </a:t>
            </a:r>
            <a:r>
              <a:rPr lang="ru-RU" sz="2800" dirty="0" err="1"/>
              <a:t>військовий</a:t>
            </a:r>
            <a:r>
              <a:rPr lang="ru-RU" sz="2800" dirty="0"/>
              <a:t> і </a:t>
            </a:r>
            <a:r>
              <a:rPr lang="ru-RU" sz="2800" dirty="0" err="1"/>
              <a:t>державний</a:t>
            </a:r>
            <a:r>
              <a:rPr lang="ru-RU" sz="2800" dirty="0"/>
              <a:t> </a:t>
            </a:r>
            <a:r>
              <a:rPr lang="ru-RU" sz="2800" dirty="0" err="1"/>
              <a:t>діяч</a:t>
            </a:r>
            <a:r>
              <a:rPr lang="ru-RU" sz="2800" dirty="0"/>
              <a:t> </a:t>
            </a:r>
            <a:r>
              <a:rPr lang="ru-RU" sz="2800" b="1" dirty="0" err="1"/>
              <a:t>Євген</a:t>
            </a:r>
            <a:r>
              <a:rPr lang="ru-RU" sz="2800" b="1" dirty="0"/>
              <a:t> </a:t>
            </a:r>
            <a:r>
              <a:rPr lang="ru-RU" sz="2800" b="1" dirty="0" err="1"/>
              <a:t>Коновалець</a:t>
            </a:r>
            <a:r>
              <a:rPr lang="ru-RU" sz="2800" dirty="0"/>
              <a:t>; </a:t>
            </a:r>
            <a:r>
              <a:rPr lang="ru-RU" sz="2800" dirty="0" err="1"/>
              <a:t>письменник</a:t>
            </a:r>
            <a:r>
              <a:rPr lang="ru-RU" sz="2800" dirty="0"/>
              <a:t> та </a:t>
            </a:r>
            <a:r>
              <a:rPr lang="ru-RU" sz="2800" dirty="0" err="1"/>
              <a:t>громадський</a:t>
            </a:r>
            <a:r>
              <a:rPr lang="ru-RU" sz="2800" dirty="0"/>
              <a:t> </a:t>
            </a:r>
            <a:r>
              <a:rPr lang="ru-RU" sz="2800" dirty="0" err="1"/>
              <a:t>діяч</a:t>
            </a:r>
            <a:r>
              <a:rPr lang="ru-RU" sz="2800" dirty="0"/>
              <a:t> </a:t>
            </a:r>
            <a:r>
              <a:rPr lang="ru-RU" sz="2800" b="1" dirty="0"/>
              <a:t>Михайло </a:t>
            </a:r>
            <a:r>
              <a:rPr lang="ru-RU" sz="2800" b="1" dirty="0" err="1"/>
              <a:t>Коцюбинський</a:t>
            </a:r>
            <a:r>
              <a:rPr lang="ru-RU" sz="2800" dirty="0"/>
              <a:t>; </a:t>
            </a:r>
            <a:r>
              <a:rPr lang="ru-RU" sz="2800" dirty="0" err="1"/>
              <a:t>польський</a:t>
            </a:r>
            <a:r>
              <a:rPr lang="ru-RU" sz="2800" dirty="0"/>
              <a:t> </a:t>
            </a:r>
            <a:r>
              <a:rPr lang="ru-RU" sz="2800" dirty="0" err="1"/>
              <a:t>письменник</a:t>
            </a:r>
            <a:r>
              <a:rPr lang="ru-RU" sz="2800" dirty="0"/>
              <a:t> та </a:t>
            </a:r>
            <a:r>
              <a:rPr lang="ru-RU" sz="2800" dirty="0" err="1"/>
              <a:t>громадський</a:t>
            </a:r>
            <a:r>
              <a:rPr lang="ru-RU" sz="2800" dirty="0"/>
              <a:t> </a:t>
            </a:r>
            <a:r>
              <a:rPr lang="ru-RU" sz="2800" dirty="0" err="1"/>
              <a:t>діяч</a:t>
            </a:r>
            <a:r>
              <a:rPr lang="ru-RU" sz="2800" dirty="0"/>
              <a:t> </a:t>
            </a:r>
            <a:r>
              <a:rPr lang="ru-RU" sz="2800" b="1" dirty="0"/>
              <a:t>Юзеф </a:t>
            </a:r>
            <a:r>
              <a:rPr lang="ru-RU" sz="2800" b="1" dirty="0" err="1"/>
              <a:t>Ігнацій</a:t>
            </a:r>
            <a:r>
              <a:rPr lang="ru-RU" sz="2800" b="1" dirty="0"/>
              <a:t> </a:t>
            </a:r>
            <a:r>
              <a:rPr lang="ru-RU" sz="2800" b="1" dirty="0" err="1"/>
              <a:t>Крашевський</a:t>
            </a:r>
            <a:r>
              <a:rPr lang="ru-RU" sz="2800" dirty="0"/>
              <a:t>;  </a:t>
            </a:r>
            <a:r>
              <a:rPr lang="ru-RU" sz="2800" dirty="0" err="1"/>
              <a:t>письменник</a:t>
            </a:r>
            <a:r>
              <a:rPr lang="ru-RU" sz="2800" dirty="0"/>
              <a:t> та драматург </a:t>
            </a:r>
            <a:r>
              <a:rPr lang="ru-RU" sz="2800" b="1" dirty="0" err="1"/>
              <a:t>Микола</a:t>
            </a:r>
            <a:r>
              <a:rPr lang="ru-RU" sz="2800" b="1" dirty="0"/>
              <a:t> </a:t>
            </a:r>
            <a:r>
              <a:rPr lang="ru-RU" sz="2800" b="1" dirty="0" err="1"/>
              <a:t>Куліш</a:t>
            </a:r>
            <a:r>
              <a:rPr lang="ru-RU" sz="2800" dirty="0"/>
              <a:t>; </a:t>
            </a:r>
            <a:r>
              <a:rPr lang="ru-RU" sz="2800" dirty="0" err="1"/>
              <a:t>державний</a:t>
            </a:r>
            <a:r>
              <a:rPr lang="ru-RU" sz="2800" dirty="0"/>
              <a:t> </a:t>
            </a:r>
            <a:r>
              <a:rPr lang="ru-RU" sz="2800" dirty="0" err="1"/>
              <a:t>діяч</a:t>
            </a:r>
            <a:r>
              <a:rPr lang="ru-RU" sz="2800" dirty="0"/>
              <a:t> та  дипломат, </a:t>
            </a:r>
            <a:r>
              <a:rPr lang="ru-RU" sz="2800" dirty="0" err="1"/>
              <a:t>мовознавець</a:t>
            </a:r>
            <a:r>
              <a:rPr lang="ru-RU" sz="2800" dirty="0"/>
              <a:t> </a:t>
            </a:r>
            <a:r>
              <a:rPr lang="ru-RU" sz="2800" b="1" dirty="0" err="1"/>
              <a:t>Микола</a:t>
            </a:r>
            <a:r>
              <a:rPr lang="ru-RU" sz="2800" b="1" dirty="0"/>
              <a:t> </a:t>
            </a:r>
            <a:r>
              <a:rPr lang="ru-RU" sz="2800" b="1" dirty="0" err="1"/>
              <a:t>Любинський</a:t>
            </a:r>
            <a:r>
              <a:rPr lang="ru-RU" sz="2800" dirty="0"/>
              <a:t>; </a:t>
            </a:r>
            <a:r>
              <a:rPr lang="ru-RU" sz="2800" dirty="0" err="1"/>
              <a:t>політичний</a:t>
            </a:r>
            <a:r>
              <a:rPr lang="ru-RU" sz="2800" dirty="0"/>
              <a:t> </a:t>
            </a:r>
            <a:r>
              <a:rPr lang="ru-RU" sz="2800" dirty="0" err="1"/>
              <a:t>діяч</a:t>
            </a:r>
            <a:r>
              <a:rPr lang="ru-RU" sz="2800" dirty="0"/>
              <a:t> </a:t>
            </a:r>
            <a:r>
              <a:rPr lang="ru-RU" sz="2800" b="1" dirty="0" err="1"/>
              <a:t>Віктор</a:t>
            </a:r>
            <a:r>
              <a:rPr lang="ru-RU" sz="2800" b="1" dirty="0"/>
              <a:t> </a:t>
            </a:r>
            <a:r>
              <a:rPr lang="ru-RU" sz="2800" b="1" dirty="0" err="1"/>
              <a:t>Анушкевичус</a:t>
            </a:r>
            <a:r>
              <a:rPr lang="ru-RU" sz="2800" dirty="0"/>
              <a:t>; </a:t>
            </a:r>
            <a:r>
              <a:rPr lang="ru-RU" sz="2800" dirty="0" err="1"/>
              <a:t>мовознавець</a:t>
            </a:r>
            <a:r>
              <a:rPr lang="ru-RU" sz="2800" dirty="0"/>
              <a:t> та педагог </a:t>
            </a:r>
            <a:r>
              <a:rPr lang="ru-RU" sz="2800" b="1" dirty="0" err="1"/>
              <a:t>Микола</a:t>
            </a:r>
            <a:r>
              <a:rPr lang="ru-RU" sz="2800" b="1" dirty="0"/>
              <a:t> </a:t>
            </a:r>
            <a:r>
              <a:rPr lang="ru-RU" sz="2800" b="1" dirty="0" err="1"/>
              <a:t>Вашуленко</a:t>
            </a:r>
            <a:r>
              <a:rPr lang="ru-RU" sz="2800" dirty="0"/>
              <a:t>; </a:t>
            </a:r>
            <a:r>
              <a:rPr lang="ru-RU" sz="2800" dirty="0" err="1"/>
              <a:t>краєзнавець</a:t>
            </a:r>
            <a:r>
              <a:rPr lang="ru-RU" sz="2800" dirty="0"/>
              <a:t> та археолог </a:t>
            </a:r>
            <a:r>
              <a:rPr lang="ru-RU" sz="2800" b="1" dirty="0" err="1"/>
              <a:t>Володимир</a:t>
            </a:r>
            <a:r>
              <a:rPr lang="ru-RU" sz="2800" b="1" dirty="0"/>
              <a:t> Кочубей</a:t>
            </a:r>
            <a:r>
              <a:rPr lang="ru-RU" sz="2800" dirty="0"/>
              <a:t>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387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6102" y="897880"/>
            <a:ext cx="97057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Білорусько-польський</a:t>
            </a:r>
            <a:r>
              <a:rPr lang="ru-RU" sz="2800" dirty="0" smtClean="0"/>
              <a:t> </a:t>
            </a:r>
            <a:r>
              <a:rPr lang="ru-RU" sz="2800" dirty="0"/>
              <a:t>художник </a:t>
            </a:r>
            <a:r>
              <a:rPr lang="ru-RU" sz="2800" b="1" dirty="0"/>
              <a:t>Наполеон Орда</a:t>
            </a:r>
            <a:r>
              <a:rPr lang="ru-RU" sz="2800" dirty="0"/>
              <a:t>; </a:t>
            </a:r>
            <a:r>
              <a:rPr lang="ru-RU" sz="2800" dirty="0" err="1"/>
              <a:t>церковний</a:t>
            </a:r>
            <a:r>
              <a:rPr lang="ru-RU" sz="2800" dirty="0"/>
              <a:t> </a:t>
            </a:r>
            <a:r>
              <a:rPr lang="ru-RU" sz="2800" dirty="0" err="1"/>
              <a:t>діяч</a:t>
            </a:r>
            <a:r>
              <a:rPr lang="ru-RU" sz="2800" dirty="0"/>
              <a:t> </a:t>
            </a:r>
            <a:r>
              <a:rPr lang="ru-RU" sz="2800" b="1" dirty="0"/>
              <a:t>Степан Орлик</a:t>
            </a:r>
            <a:r>
              <a:rPr lang="ru-RU" sz="2800" dirty="0"/>
              <a:t>; </a:t>
            </a:r>
            <a:r>
              <a:rPr lang="ru-RU" sz="2800" dirty="0" err="1"/>
              <a:t>художниця</a:t>
            </a:r>
            <a:r>
              <a:rPr lang="ru-RU" sz="2800" dirty="0"/>
              <a:t> </a:t>
            </a:r>
            <a:r>
              <a:rPr lang="ru-RU" sz="2800" b="1" dirty="0"/>
              <a:t>Оксана Павленко</a:t>
            </a:r>
            <a:r>
              <a:rPr lang="ru-RU" sz="2800" dirty="0"/>
              <a:t>; </a:t>
            </a:r>
            <a:r>
              <a:rPr lang="ru-RU" sz="2800" dirty="0" err="1"/>
              <a:t>державний</a:t>
            </a:r>
            <a:r>
              <a:rPr lang="ru-RU" sz="2800" dirty="0"/>
              <a:t> і </a:t>
            </a:r>
            <a:r>
              <a:rPr lang="ru-RU" sz="2800" dirty="0" err="1"/>
              <a:t>політичний</a:t>
            </a:r>
            <a:r>
              <a:rPr lang="ru-RU" sz="2800" dirty="0"/>
              <a:t> </a:t>
            </a:r>
            <a:r>
              <a:rPr lang="ru-RU" sz="2800" dirty="0" err="1"/>
              <a:t>діяч</a:t>
            </a:r>
            <a:r>
              <a:rPr lang="ru-RU" sz="2800" dirty="0"/>
              <a:t> </a:t>
            </a:r>
            <a:r>
              <a:rPr lang="ru-RU" sz="2800" b="1" dirty="0"/>
              <a:t>Симон Петлюра</a:t>
            </a:r>
            <a:r>
              <a:rPr lang="ru-RU" sz="2800" dirty="0"/>
              <a:t>; </a:t>
            </a:r>
            <a:r>
              <a:rPr lang="ru-RU" sz="2800" dirty="0" err="1"/>
              <a:t>громадський</a:t>
            </a:r>
            <a:r>
              <a:rPr lang="ru-RU" sz="2800" dirty="0"/>
              <a:t>, </a:t>
            </a:r>
            <a:r>
              <a:rPr lang="ru-RU" sz="2800" dirty="0" err="1"/>
              <a:t>політичний</a:t>
            </a:r>
            <a:r>
              <a:rPr lang="ru-RU" sz="2800" dirty="0"/>
              <a:t> і </a:t>
            </a:r>
            <a:r>
              <a:rPr lang="ru-RU" sz="2800" dirty="0" err="1"/>
              <a:t>церковний</a:t>
            </a:r>
            <a:r>
              <a:rPr lang="ru-RU" sz="2800" dirty="0"/>
              <a:t> </a:t>
            </a:r>
            <a:r>
              <a:rPr lang="ru-RU" sz="2800" dirty="0" err="1"/>
              <a:t>діяч</a:t>
            </a:r>
            <a:r>
              <a:rPr lang="ru-RU" sz="2800" dirty="0"/>
              <a:t>, </a:t>
            </a:r>
            <a:r>
              <a:rPr lang="ru-RU" sz="2800" dirty="0" err="1"/>
              <a:t>лікар</a:t>
            </a:r>
            <a:r>
              <a:rPr lang="ru-RU" sz="2800" dirty="0"/>
              <a:t> </a:t>
            </a:r>
            <a:r>
              <a:rPr lang="ru-RU" sz="2800" b="1" dirty="0"/>
              <a:t>Арсен </a:t>
            </a:r>
            <a:r>
              <a:rPr lang="ru-RU" sz="2800" b="1" dirty="0" err="1"/>
              <a:t>Річинський</a:t>
            </a:r>
            <a:r>
              <a:rPr lang="ru-RU" sz="2800" dirty="0"/>
              <a:t>; </a:t>
            </a:r>
            <a:r>
              <a:rPr lang="ru-RU" sz="2800" dirty="0" err="1"/>
              <a:t>польський</a:t>
            </a:r>
            <a:r>
              <a:rPr lang="ru-RU" sz="2800" dirty="0"/>
              <a:t> </a:t>
            </a:r>
            <a:r>
              <a:rPr lang="ru-RU" sz="2800" dirty="0" err="1"/>
              <a:t>військовий</a:t>
            </a:r>
            <a:r>
              <a:rPr lang="ru-RU" sz="2800" dirty="0"/>
              <a:t> </a:t>
            </a:r>
            <a:r>
              <a:rPr lang="ru-RU" sz="2800" dirty="0" err="1"/>
              <a:t>діяч</a:t>
            </a:r>
            <a:r>
              <a:rPr lang="ru-RU" sz="2800" dirty="0"/>
              <a:t> </a:t>
            </a:r>
            <a:r>
              <a:rPr lang="ru-RU" sz="2800" b="1" dirty="0" err="1"/>
              <a:t>Євстахій</a:t>
            </a:r>
            <a:r>
              <a:rPr lang="ru-RU" sz="2800" b="1" dirty="0"/>
              <a:t> </a:t>
            </a:r>
            <a:r>
              <a:rPr lang="ru-RU" sz="2800" b="1" dirty="0" err="1"/>
              <a:t>Санґушко</a:t>
            </a:r>
            <a:r>
              <a:rPr lang="ru-RU" sz="2800" dirty="0"/>
              <a:t>; </a:t>
            </a:r>
            <a:r>
              <a:rPr lang="ru-RU" sz="2800" dirty="0" err="1"/>
              <a:t>державний</a:t>
            </a:r>
            <a:r>
              <a:rPr lang="ru-RU" sz="2800" dirty="0"/>
              <a:t> і </a:t>
            </a:r>
            <a:r>
              <a:rPr lang="ru-RU" sz="2800" dirty="0" err="1"/>
              <a:t>громадський</a:t>
            </a:r>
            <a:r>
              <a:rPr lang="ru-RU" sz="2800" dirty="0"/>
              <a:t> </a:t>
            </a:r>
            <a:r>
              <a:rPr lang="ru-RU" sz="2800" dirty="0" err="1"/>
              <a:t>діяч</a:t>
            </a:r>
            <a:r>
              <a:rPr lang="ru-RU" sz="2800" dirty="0"/>
              <a:t> </a:t>
            </a:r>
            <a:r>
              <a:rPr lang="ru-RU" sz="2800" b="1" dirty="0" err="1"/>
              <a:t>Олександр</a:t>
            </a:r>
            <a:r>
              <a:rPr lang="ru-RU" sz="2800" b="1" dirty="0"/>
              <a:t> </a:t>
            </a:r>
            <a:r>
              <a:rPr lang="ru-RU" sz="2800" b="1" dirty="0" err="1"/>
              <a:t>Севрюк</a:t>
            </a:r>
            <a:r>
              <a:rPr lang="ru-RU" sz="2800" dirty="0"/>
              <a:t>; </a:t>
            </a:r>
            <a:r>
              <a:rPr lang="ru-RU" sz="2800" dirty="0" err="1"/>
              <a:t>письменниця</a:t>
            </a:r>
            <a:r>
              <a:rPr lang="ru-RU" sz="2800" dirty="0"/>
              <a:t>, </a:t>
            </a:r>
            <a:r>
              <a:rPr lang="ru-RU" sz="2800" dirty="0" err="1"/>
              <a:t>перекладачка</a:t>
            </a:r>
            <a:r>
              <a:rPr lang="ru-RU" sz="2800" dirty="0"/>
              <a:t>, культурна </a:t>
            </a:r>
            <a:r>
              <a:rPr lang="ru-RU" sz="2800" dirty="0" err="1"/>
              <a:t>діячка</a:t>
            </a:r>
            <a:r>
              <a:rPr lang="ru-RU" sz="2800" dirty="0"/>
              <a:t> </a:t>
            </a:r>
            <a:r>
              <a:rPr lang="ru-RU" sz="2800" b="1" dirty="0"/>
              <a:t>Леся </a:t>
            </a:r>
            <a:r>
              <a:rPr lang="ru-RU" sz="2800" b="1" dirty="0" err="1"/>
              <a:t>Українка</a:t>
            </a:r>
            <a:r>
              <a:rPr lang="ru-RU" sz="2800" dirty="0"/>
              <a:t>; </a:t>
            </a:r>
            <a:r>
              <a:rPr lang="ru-RU" sz="2800" dirty="0" err="1"/>
              <a:t>етнограф</a:t>
            </a:r>
            <a:r>
              <a:rPr lang="ru-RU" sz="2800" dirty="0"/>
              <a:t>, археолог, </a:t>
            </a:r>
            <a:r>
              <a:rPr lang="ru-RU" sz="2800" dirty="0" err="1"/>
              <a:t>музеолог</a:t>
            </a:r>
            <a:r>
              <a:rPr lang="ru-RU" sz="2800" dirty="0"/>
              <a:t> </a:t>
            </a:r>
            <a:r>
              <a:rPr lang="ru-RU" sz="2800" b="1" dirty="0"/>
              <a:t>Данило </a:t>
            </a:r>
            <a:r>
              <a:rPr lang="ru-RU" sz="2800" b="1" dirty="0" err="1"/>
              <a:t>Щербаківський</a:t>
            </a:r>
            <a:r>
              <a:rPr lang="ru-RU" sz="2800" dirty="0"/>
              <a:t>; поет, </a:t>
            </a:r>
            <a:r>
              <a:rPr lang="ru-RU" sz="2800" dirty="0" err="1"/>
              <a:t>журналіст</a:t>
            </a:r>
            <a:r>
              <a:rPr lang="ru-RU" sz="2800" dirty="0"/>
              <a:t>, </a:t>
            </a:r>
            <a:r>
              <a:rPr lang="ru-RU" sz="2800" dirty="0" err="1"/>
              <a:t>підпільник</a:t>
            </a:r>
            <a:r>
              <a:rPr lang="ru-RU" sz="2800" dirty="0"/>
              <a:t> </a:t>
            </a:r>
            <a:r>
              <a:rPr lang="ru-RU" sz="2800" b="1" dirty="0" err="1"/>
              <a:t>Герась</a:t>
            </a:r>
            <a:r>
              <a:rPr lang="ru-RU" sz="2800" b="1" dirty="0"/>
              <a:t> Соколенко</a:t>
            </a:r>
            <a:r>
              <a:rPr lang="ru-RU" sz="2800" dirty="0"/>
              <a:t>; </a:t>
            </a:r>
            <a:r>
              <a:rPr lang="ru-RU" sz="2800" dirty="0" err="1"/>
              <a:t>народний</a:t>
            </a:r>
            <a:r>
              <a:rPr lang="ru-RU" sz="2800" dirty="0"/>
              <a:t> артист СРСР </a:t>
            </a:r>
            <a:r>
              <a:rPr lang="ru-RU" sz="2800" b="1" dirty="0" err="1"/>
              <a:t>Інокентій</a:t>
            </a:r>
            <a:r>
              <a:rPr lang="ru-RU" sz="2800" b="1" dirty="0"/>
              <a:t> </a:t>
            </a:r>
            <a:r>
              <a:rPr lang="ru-RU" sz="2800" b="1" dirty="0" err="1"/>
              <a:t>Смоктуновський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704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4217" y="2299063"/>
            <a:ext cx="108029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1"/>
                </a:solidFill>
              </a:rPr>
              <a:t>Ми </a:t>
            </a:r>
            <a:r>
              <a:rPr lang="ru-RU" sz="4400" b="1" dirty="0" err="1">
                <a:solidFill>
                  <a:schemeClr val="accent1"/>
                </a:solidFill>
              </a:rPr>
              <a:t>знаємо</a:t>
            </a:r>
            <a:r>
              <a:rPr lang="ru-RU" sz="4400" b="1" dirty="0">
                <a:solidFill>
                  <a:schemeClr val="accent1"/>
                </a:solidFill>
              </a:rPr>
              <a:t>, </a:t>
            </a:r>
            <a:r>
              <a:rPr lang="ru-RU" sz="4400" b="1" dirty="0" err="1">
                <a:solidFill>
                  <a:schemeClr val="accent1"/>
                </a:solidFill>
              </a:rPr>
              <a:t>хто</a:t>
            </a:r>
            <a:r>
              <a:rPr lang="ru-RU" sz="4400" b="1" dirty="0">
                <a:solidFill>
                  <a:schemeClr val="accent1"/>
                </a:solidFill>
              </a:rPr>
              <a:t> ми є, але не </a:t>
            </a:r>
            <a:r>
              <a:rPr lang="ru-RU" sz="4400" b="1" dirty="0" err="1">
                <a:solidFill>
                  <a:schemeClr val="accent1"/>
                </a:solidFill>
              </a:rPr>
              <a:t>знаємо</a:t>
            </a:r>
            <a:r>
              <a:rPr lang="ru-RU" sz="4400" b="1" dirty="0">
                <a:solidFill>
                  <a:schemeClr val="accent1"/>
                </a:solidFill>
              </a:rPr>
              <a:t>, ким ми </a:t>
            </a:r>
            <a:r>
              <a:rPr lang="ru-RU" sz="4400" b="1" dirty="0" err="1">
                <a:solidFill>
                  <a:schemeClr val="accent1"/>
                </a:solidFill>
              </a:rPr>
              <a:t>можемо</a:t>
            </a:r>
            <a:r>
              <a:rPr lang="ru-RU" sz="4400" b="1" dirty="0">
                <a:solidFill>
                  <a:schemeClr val="accent1"/>
                </a:solidFill>
              </a:rPr>
              <a:t> бути. </a:t>
            </a:r>
            <a:r>
              <a:rPr lang="ru-RU" sz="4400" b="1" dirty="0" smtClean="0">
                <a:solidFill>
                  <a:schemeClr val="accent1"/>
                </a:solidFill>
              </a:rPr>
              <a:t> </a:t>
            </a:r>
          </a:p>
          <a:p>
            <a:pPr algn="r"/>
            <a:r>
              <a:rPr lang="ru-RU" sz="4400" b="1" dirty="0" err="1" smtClean="0">
                <a:solidFill>
                  <a:srgbClr val="002060"/>
                </a:solidFill>
              </a:rPr>
              <a:t>Вільям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Шекспір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8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_Frame 11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078" y="238539"/>
            <a:ext cx="11202505" cy="6301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938" y="446088"/>
            <a:ext cx="3505199" cy="97631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Bahnschrift SemiLight" panose="020B0502040204020203" pitchFamily="34" charset="0"/>
              </a:rPr>
              <a:t>Валентин Садовський</a:t>
            </a:r>
            <a:endParaRPr lang="ru-RU" sz="2800" b="1" dirty="0">
              <a:latin typeface="Bahnschrift SemiLight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4816" y="250146"/>
            <a:ext cx="3863744" cy="615262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5474" y="1742305"/>
            <a:ext cx="4526869" cy="4893626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000" dirty="0"/>
              <a:t>Народився у сім'ї священика у </a:t>
            </a:r>
            <a:r>
              <a:rPr lang="uk-UA" sz="2000" dirty="0" err="1"/>
              <a:t>с.Пліщині</a:t>
            </a:r>
            <a:r>
              <a:rPr lang="uk-UA" sz="2000" dirty="0"/>
              <a:t> на Волині, нині Шепетівського району Хмельницької області - український громадський і політичний діяч, журналіст, економіст, член Центральної і Малої Ради, Генеральний секретар із справ судових (юстиції), народний міністр праці Української Народної Республіки. Він був одним з органі­заторів і лідерів національно-визвольного руху, мріяв бачити Україну вільною, незалеж­ною та правовою державою.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40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0126" y="446088"/>
            <a:ext cx="3505199" cy="97631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Bahnschrift SemiCondensed" panose="020B0502040204020203" pitchFamily="34" charset="0"/>
              </a:rPr>
              <a:t>Натан Рибак</a:t>
            </a:r>
            <a:endParaRPr lang="ru-RU" sz="2800" b="1" dirty="0">
              <a:latin typeface="Bahnschrift SemiCondensed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5532" y="790144"/>
            <a:ext cx="3537541" cy="548497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4119" y="1422400"/>
            <a:ext cx="5637212" cy="5259388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/>
              <a:t>У</a:t>
            </a:r>
            <a:r>
              <a:rPr lang="ru-RU" sz="2000" dirty="0" err="1" smtClean="0"/>
              <a:t>країнський</a:t>
            </a:r>
            <a:r>
              <a:rPr lang="ru-RU" sz="2000" dirty="0" smtClean="0"/>
              <a:t> </a:t>
            </a:r>
            <a:r>
              <a:rPr lang="ru-RU" sz="2000" dirty="0" err="1"/>
              <a:t>письменник</a:t>
            </a:r>
            <a:r>
              <a:rPr lang="ru-RU" sz="2000" dirty="0"/>
              <a:t> </a:t>
            </a:r>
            <a:r>
              <a:rPr lang="ru-RU" sz="2000" dirty="0" err="1"/>
              <a:t>єврейського</a:t>
            </a:r>
            <a:r>
              <a:rPr lang="ru-RU" sz="2000" dirty="0"/>
              <a:t> </a:t>
            </a:r>
            <a:r>
              <a:rPr lang="ru-RU" sz="2000" dirty="0" err="1"/>
              <a:t>походження</a:t>
            </a:r>
            <a:r>
              <a:rPr lang="ru-RU" sz="2000" dirty="0"/>
              <a:t>. </a:t>
            </a:r>
            <a:r>
              <a:rPr lang="ru-RU" sz="2000" dirty="0" err="1"/>
              <a:t>Народився</a:t>
            </a:r>
            <a:r>
              <a:rPr lang="ru-RU" sz="2000" dirty="0"/>
              <a:t> в </a:t>
            </a:r>
            <a:r>
              <a:rPr lang="ru-RU" sz="2000" dirty="0" err="1"/>
              <a:t>родині</a:t>
            </a:r>
            <a:r>
              <a:rPr lang="ru-RU" sz="2000" dirty="0"/>
              <a:t> </a:t>
            </a:r>
            <a:r>
              <a:rPr lang="ru-RU" sz="2000" dirty="0" err="1"/>
              <a:t>панського</a:t>
            </a:r>
            <a:r>
              <a:rPr lang="ru-RU" sz="2000" dirty="0"/>
              <a:t> управителя. </a:t>
            </a:r>
            <a:r>
              <a:rPr lang="ru-RU" sz="2000" dirty="0" err="1"/>
              <a:t>Рятуючись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єврейських</a:t>
            </a:r>
            <a:r>
              <a:rPr lang="ru-RU" sz="2000" dirty="0"/>
              <a:t> </a:t>
            </a:r>
            <a:r>
              <a:rPr lang="ru-RU" sz="2000" dirty="0" err="1"/>
              <a:t>погромів</a:t>
            </a:r>
            <a:r>
              <a:rPr lang="ru-RU" sz="2000" dirty="0"/>
              <a:t> у </a:t>
            </a:r>
            <a:r>
              <a:rPr lang="ru-RU" sz="2000" dirty="0" err="1"/>
              <a:t>Іванівці</a:t>
            </a:r>
            <a:r>
              <a:rPr lang="ru-RU" sz="2000" dirty="0"/>
              <a:t>, родина 1921 року </a:t>
            </a:r>
            <a:r>
              <a:rPr lang="ru-RU" sz="2000" dirty="0" err="1"/>
              <a:t>ненадовго</a:t>
            </a:r>
            <a:r>
              <a:rPr lang="ru-RU" sz="2000" dirty="0"/>
              <a:t> </a:t>
            </a:r>
            <a:r>
              <a:rPr lang="ru-RU" sz="2000" dirty="0" err="1"/>
              <a:t>переїхала</a:t>
            </a:r>
            <a:r>
              <a:rPr lang="ru-RU" sz="2000" dirty="0"/>
              <a:t> до </a:t>
            </a:r>
            <a:r>
              <a:rPr lang="ru-RU" sz="2000" dirty="0" err="1"/>
              <a:t>Петроострова</a:t>
            </a:r>
            <a:r>
              <a:rPr lang="ru-RU" sz="2000" dirty="0"/>
              <a:t>. </a:t>
            </a:r>
            <a:r>
              <a:rPr lang="ru-RU" sz="2000" dirty="0" err="1"/>
              <a:t>Звідти</a:t>
            </a:r>
            <a:r>
              <a:rPr lang="ru-RU" sz="2000" dirty="0"/>
              <a:t> родина </a:t>
            </a:r>
            <a:r>
              <a:rPr lang="ru-RU" sz="2000" dirty="0" err="1"/>
              <a:t>виїхала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на </a:t>
            </a:r>
            <a:r>
              <a:rPr lang="ru-RU" sz="2000" dirty="0" err="1"/>
              <a:t>постійне</a:t>
            </a:r>
            <a:r>
              <a:rPr lang="ru-RU" sz="2000" dirty="0"/>
              <a:t> </a:t>
            </a:r>
            <a:r>
              <a:rPr lang="ru-RU" sz="2000" dirty="0" err="1"/>
              <a:t>мешкання</a:t>
            </a:r>
            <a:r>
              <a:rPr lang="ru-RU" sz="2000" dirty="0"/>
              <a:t> в </a:t>
            </a:r>
            <a:r>
              <a:rPr lang="ru-RU" sz="2000" dirty="0" err="1"/>
              <a:t>містечко</a:t>
            </a:r>
            <a:r>
              <a:rPr lang="ru-RU" sz="2000" dirty="0"/>
              <a:t> </a:t>
            </a:r>
            <a:r>
              <a:rPr lang="ru-RU" sz="2000" dirty="0" err="1"/>
              <a:t>Шепетівка</a:t>
            </a:r>
            <a:r>
              <a:rPr lang="ru-RU" sz="2000" dirty="0"/>
              <a:t>.  У </a:t>
            </a:r>
            <a:r>
              <a:rPr lang="ru-RU" sz="2000" dirty="0" err="1"/>
              <a:t>Шепетівці</a:t>
            </a:r>
            <a:r>
              <a:rPr lang="ru-RU" sz="2000" dirty="0"/>
              <a:t> </a:t>
            </a:r>
            <a:r>
              <a:rPr lang="ru-RU" sz="2000" dirty="0" err="1"/>
              <a:t>минають</a:t>
            </a:r>
            <a:r>
              <a:rPr lang="ru-RU" sz="2000" dirty="0"/>
              <a:t> </a:t>
            </a:r>
            <a:r>
              <a:rPr lang="ru-RU" sz="2000" dirty="0" err="1"/>
              <a:t>дитячі</a:t>
            </a:r>
            <a:r>
              <a:rPr lang="ru-RU" sz="2000" dirty="0"/>
              <a:t> та </a:t>
            </a:r>
            <a:r>
              <a:rPr lang="ru-RU" sz="2000" dirty="0" err="1"/>
              <a:t>юнацькі</a:t>
            </a:r>
            <a:r>
              <a:rPr lang="ru-RU" sz="2000" dirty="0"/>
              <a:t> роки Натана </a:t>
            </a:r>
            <a:r>
              <a:rPr lang="ru-RU" sz="2000" dirty="0" err="1"/>
              <a:t>Рибака</a:t>
            </a:r>
            <a:r>
              <a:rPr lang="ru-RU" sz="2000" dirty="0"/>
              <a:t>. Тут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навчавсь</a:t>
            </a:r>
            <a:r>
              <a:rPr lang="ru-RU" sz="2000" dirty="0"/>
              <a:t> у </a:t>
            </a:r>
            <a:r>
              <a:rPr lang="ru-RU" sz="2000" dirty="0" err="1"/>
              <a:t>школі</a:t>
            </a:r>
            <a:r>
              <a:rPr lang="ru-RU" sz="2000" dirty="0"/>
              <a:t>, а </a:t>
            </a:r>
            <a:r>
              <a:rPr lang="ru-RU" sz="2000" dirty="0" err="1"/>
              <a:t>закінчивши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— у фабрично-</a:t>
            </a:r>
            <a:r>
              <a:rPr lang="ru-RU" sz="2000" dirty="0" err="1"/>
              <a:t>заводському</a:t>
            </a:r>
            <a:r>
              <a:rPr lang="ru-RU" sz="2000" dirty="0"/>
              <a:t> </a:t>
            </a:r>
            <a:r>
              <a:rPr lang="ru-RU" sz="2000" dirty="0" err="1"/>
              <a:t>технікумі</a:t>
            </a:r>
            <a:r>
              <a:rPr lang="ru-RU" sz="2000" dirty="0"/>
              <a:t>. Завершивши </a:t>
            </a:r>
            <a:r>
              <a:rPr lang="ru-RU" sz="2000" dirty="0" err="1"/>
              <a:t>навчання</a:t>
            </a:r>
            <a:r>
              <a:rPr lang="ru-RU" sz="2000" dirty="0"/>
              <a:t>, </a:t>
            </a:r>
            <a:r>
              <a:rPr lang="ru-RU" sz="2000" dirty="0" err="1"/>
              <a:t>працював</a:t>
            </a:r>
            <a:r>
              <a:rPr lang="ru-RU" sz="2000" dirty="0"/>
              <a:t> </a:t>
            </a:r>
            <a:r>
              <a:rPr lang="ru-RU" sz="2000" dirty="0" err="1"/>
              <a:t>робітником</a:t>
            </a:r>
            <a:r>
              <a:rPr lang="ru-RU" sz="2000" dirty="0"/>
              <a:t> на </a:t>
            </a:r>
            <a:r>
              <a:rPr lang="ru-RU" sz="2000" dirty="0" err="1"/>
              <a:t>місцевому</a:t>
            </a:r>
            <a:r>
              <a:rPr lang="ru-RU" sz="2000" dirty="0"/>
              <a:t> </a:t>
            </a:r>
            <a:r>
              <a:rPr lang="ru-RU" sz="2000" dirty="0" err="1"/>
              <a:t>цукровому</a:t>
            </a:r>
            <a:r>
              <a:rPr lang="ru-RU" sz="2000" dirty="0"/>
              <a:t> </a:t>
            </a:r>
            <a:r>
              <a:rPr lang="ru-RU" sz="2000" dirty="0" err="1"/>
              <a:t>заводі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/>
              <a:t>Перший </a:t>
            </a:r>
            <a:r>
              <a:rPr lang="ru-RU" sz="2000" dirty="0" err="1"/>
              <a:t>нарис</a:t>
            </a:r>
            <a:r>
              <a:rPr lang="ru-RU" sz="2000" dirty="0"/>
              <a:t> </a:t>
            </a:r>
            <a:r>
              <a:rPr lang="ru-RU" sz="2000" dirty="0" err="1"/>
              <a:t>опублікував</a:t>
            </a:r>
            <a:r>
              <a:rPr lang="ru-RU" sz="2000" dirty="0"/>
              <a:t> у </a:t>
            </a:r>
            <a:r>
              <a:rPr lang="ru-RU" sz="2000" dirty="0" err="1"/>
              <a:t>місцевій</a:t>
            </a:r>
            <a:r>
              <a:rPr lang="ru-RU" sz="2000" dirty="0"/>
              <a:t> </a:t>
            </a:r>
            <a:r>
              <a:rPr lang="ru-RU" sz="2000" dirty="0" err="1"/>
              <a:t>газеті</a:t>
            </a:r>
            <a:r>
              <a:rPr lang="ru-RU" sz="2000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82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007" y="446088"/>
            <a:ext cx="3505199" cy="97631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Bahnschrift SemiCondensed" panose="020B0502040204020203" pitchFamily="34" charset="0"/>
              </a:rPr>
              <a:t>Анатолій </a:t>
            </a:r>
            <a:r>
              <a:rPr lang="uk-UA" sz="2800" b="1" dirty="0" err="1" smtClean="0">
                <a:latin typeface="Bahnschrift SemiCondensed" panose="020B0502040204020203" pitchFamily="34" charset="0"/>
              </a:rPr>
              <a:t>Лисецький</a:t>
            </a:r>
            <a:endParaRPr lang="ru-RU" sz="2800" b="1" dirty="0">
              <a:latin typeface="Bahnschrift SemiCondensed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9254" y="1239520"/>
            <a:ext cx="3990346" cy="445588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8720" y="1598612"/>
            <a:ext cx="4905691" cy="4958941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/>
              <a:t>Український</a:t>
            </a:r>
            <a:r>
              <a:rPr lang="ru-RU" sz="2000" dirty="0" smtClean="0"/>
              <a:t> </a:t>
            </a:r>
            <a:r>
              <a:rPr lang="ru-RU" sz="2000" dirty="0" err="1"/>
              <a:t>економіст</a:t>
            </a:r>
            <a:r>
              <a:rPr lang="ru-RU" sz="2000" dirty="0"/>
              <a:t>. </a:t>
            </a:r>
            <a:r>
              <a:rPr lang="ru-RU" sz="2000" dirty="0" err="1"/>
              <a:t>Професор</a:t>
            </a:r>
            <a:r>
              <a:rPr lang="ru-RU" sz="2000" dirty="0"/>
              <a:t> </a:t>
            </a:r>
            <a:r>
              <a:rPr lang="ru-RU" sz="2000" dirty="0" err="1"/>
              <a:t>Лисецький</a:t>
            </a:r>
            <a:r>
              <a:rPr lang="ru-RU" sz="2000" dirty="0"/>
              <a:t>, </a:t>
            </a:r>
            <a:r>
              <a:rPr lang="ru-RU" sz="2000" dirty="0" err="1"/>
              <a:t>маючи</a:t>
            </a:r>
            <a:r>
              <a:rPr lang="ru-RU" sz="2000" dirty="0"/>
              <a:t> великий </a:t>
            </a:r>
            <a:r>
              <a:rPr lang="ru-RU" sz="2000" dirty="0" err="1"/>
              <a:t>досвід</a:t>
            </a:r>
            <a:r>
              <a:rPr lang="ru-RU" sz="2000" dirty="0"/>
              <a:t> </a:t>
            </a:r>
            <a:r>
              <a:rPr lang="ru-RU" sz="2000" dirty="0" err="1"/>
              <a:t>наукової</a:t>
            </a:r>
            <a:r>
              <a:rPr lang="ru-RU" sz="2000" dirty="0"/>
              <a:t> і </a:t>
            </a:r>
            <a:r>
              <a:rPr lang="ru-RU" sz="2000" dirty="0" err="1"/>
              <a:t>практичної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, в РВПС НАН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успішно</a:t>
            </a:r>
            <a:r>
              <a:rPr lang="ru-RU" sz="2000" dirty="0"/>
              <a:t> </a:t>
            </a:r>
            <a:r>
              <a:rPr lang="ru-RU" sz="2000" dirty="0" err="1"/>
              <a:t>розробляє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і </a:t>
            </a:r>
            <a:r>
              <a:rPr lang="ru-RU" sz="2000" dirty="0" err="1"/>
              <a:t>розміщення</a:t>
            </a:r>
            <a:r>
              <a:rPr lang="ru-RU" sz="2000" dirty="0"/>
              <a:t> </a:t>
            </a:r>
            <a:r>
              <a:rPr lang="ru-RU" sz="2000" dirty="0" err="1"/>
              <a:t>сільськогосподарського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є автором і </a:t>
            </a:r>
            <a:r>
              <a:rPr lang="ru-RU" sz="2000" dirty="0" err="1"/>
              <a:t>розробником</a:t>
            </a:r>
            <a:r>
              <a:rPr lang="ru-RU" sz="2000" dirty="0"/>
              <a:t> </a:t>
            </a:r>
            <a:r>
              <a:rPr lang="ru-RU" sz="2000" dirty="0" err="1"/>
              <a:t>теорії</a:t>
            </a:r>
            <a:r>
              <a:rPr lang="ru-RU" sz="2000" dirty="0"/>
              <a:t>, </a:t>
            </a:r>
            <a:r>
              <a:rPr lang="ru-RU" sz="2000" dirty="0" err="1"/>
              <a:t>методології</a:t>
            </a:r>
            <a:r>
              <a:rPr lang="ru-RU" sz="2000" dirty="0"/>
              <a:t> та методики </a:t>
            </a:r>
            <a:r>
              <a:rPr lang="ru-RU" sz="2000" dirty="0" err="1"/>
              <a:t>емпіричного</a:t>
            </a:r>
            <a:r>
              <a:rPr lang="ru-RU" sz="2000" dirty="0"/>
              <a:t> </a:t>
            </a:r>
            <a:r>
              <a:rPr lang="ru-RU" sz="2000" dirty="0" err="1"/>
              <a:t>аналізу</a:t>
            </a:r>
            <a:r>
              <a:rPr lang="ru-RU" sz="2000" dirty="0"/>
              <a:t> проблем </a:t>
            </a:r>
            <a:r>
              <a:rPr lang="ru-RU" sz="2000" dirty="0" err="1"/>
              <a:t>національної</a:t>
            </a:r>
            <a:r>
              <a:rPr lang="ru-RU" sz="2000" dirty="0"/>
              <a:t> </a:t>
            </a:r>
            <a:r>
              <a:rPr lang="ru-RU" sz="2000" dirty="0" err="1"/>
              <a:t>продовольчої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 ним </a:t>
            </a:r>
            <a:r>
              <a:rPr lang="ru-RU" sz="2000" dirty="0" err="1"/>
              <a:t>розроблено</a:t>
            </a:r>
            <a:r>
              <a:rPr lang="ru-RU" sz="2000" dirty="0"/>
              <a:t> </a:t>
            </a:r>
            <a:r>
              <a:rPr lang="ru-RU" sz="2000" dirty="0" err="1"/>
              <a:t>нову</a:t>
            </a:r>
            <a:r>
              <a:rPr lang="ru-RU" sz="2000" dirty="0"/>
              <a:t> </a:t>
            </a:r>
            <a:r>
              <a:rPr lang="ru-RU" sz="2000" dirty="0" err="1"/>
              <a:t>наукову</a:t>
            </a:r>
            <a:r>
              <a:rPr lang="ru-RU" sz="2000" dirty="0"/>
              <a:t> </a:t>
            </a:r>
            <a:r>
              <a:rPr lang="ru-RU" sz="2000" dirty="0" err="1"/>
              <a:t>теорію</a:t>
            </a:r>
            <a:r>
              <a:rPr lang="ru-RU" sz="2000" dirty="0"/>
              <a:t> </a:t>
            </a:r>
            <a:r>
              <a:rPr lang="ru-RU" sz="2000" dirty="0" err="1"/>
              <a:t>сільськогосподарської</a:t>
            </a:r>
            <a:r>
              <a:rPr lang="ru-RU" sz="2000" dirty="0"/>
              <a:t> </a:t>
            </a:r>
            <a:r>
              <a:rPr lang="ru-RU" sz="2000" dirty="0" err="1"/>
              <a:t>ренти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21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509" y="434976"/>
            <a:ext cx="3505199" cy="72761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>
                <a:latin typeface="Bahnschrift SemiCondensed" panose="020B0502040204020203" pitchFamily="34" charset="0"/>
              </a:rPr>
              <a:t>Дмитро Віленський</a:t>
            </a:r>
            <a:endParaRPr lang="ru-RU" sz="2800" b="1" dirty="0">
              <a:latin typeface="Bahnschrift SemiCondensed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7488" y="1162594"/>
            <a:ext cx="4138820" cy="504936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520" y="1598612"/>
            <a:ext cx="5362892" cy="5011193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/>
              <a:t>Народився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Шепетівці</a:t>
            </a:r>
            <a:r>
              <a:rPr lang="ru-RU" sz="2000" dirty="0"/>
              <a:t> в 1892 </a:t>
            </a:r>
            <a:r>
              <a:rPr lang="ru-RU" sz="2000" dirty="0" err="1"/>
              <a:t>році</a:t>
            </a:r>
            <a:r>
              <a:rPr lang="ru-RU" sz="2000" dirty="0"/>
              <a:t> – </a:t>
            </a:r>
            <a:r>
              <a:rPr lang="ru-RU" sz="2000" dirty="0" err="1"/>
              <a:t>ґрунтознавець</a:t>
            </a:r>
            <a:r>
              <a:rPr lang="ru-RU" sz="2000" dirty="0"/>
              <a:t>, </a:t>
            </a:r>
            <a:r>
              <a:rPr lang="ru-RU" sz="2000" dirty="0" err="1"/>
              <a:t>геоботанік</a:t>
            </a:r>
            <a:r>
              <a:rPr lang="ru-RU" sz="2000" dirty="0"/>
              <a:t>, флорист. </a:t>
            </a:r>
            <a:r>
              <a:rPr lang="ru-RU" sz="2000" dirty="0" err="1"/>
              <a:t>Вивчав</a:t>
            </a:r>
            <a:r>
              <a:rPr lang="ru-RU" sz="2000" dirty="0"/>
              <a:t> </a:t>
            </a:r>
            <a:r>
              <a:rPr lang="ru-RU" sz="2000" dirty="0" err="1"/>
              <a:t>засолені</a:t>
            </a:r>
            <a:r>
              <a:rPr lang="ru-RU" sz="2000" dirty="0"/>
              <a:t> </a:t>
            </a:r>
            <a:r>
              <a:rPr lang="ru-RU" sz="2000" dirty="0" err="1"/>
              <a:t>ґрунти</a:t>
            </a:r>
            <a:r>
              <a:rPr lang="ru-RU" sz="2000" dirty="0"/>
              <a:t> та </a:t>
            </a:r>
            <a:r>
              <a:rPr lang="ru-RU" sz="2000" dirty="0" err="1"/>
              <a:t>їх</a:t>
            </a:r>
            <a:r>
              <a:rPr lang="ru-RU" sz="2000" dirty="0"/>
              <a:t> генезис, </a:t>
            </a:r>
            <a:r>
              <a:rPr lang="ru-RU" sz="2000" dirty="0" err="1"/>
              <a:t>результати</a:t>
            </a:r>
            <a:r>
              <a:rPr lang="ru-RU" sz="2000" dirty="0"/>
              <a:t> </a:t>
            </a:r>
            <a:r>
              <a:rPr lang="ru-RU" sz="2000" dirty="0" err="1"/>
              <a:t>досліджень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узагальнив</a:t>
            </a:r>
            <a:r>
              <a:rPr lang="ru-RU" sz="2000" dirty="0"/>
              <a:t> у </a:t>
            </a:r>
            <a:r>
              <a:rPr lang="ru-RU" sz="2000" dirty="0" err="1"/>
              <a:t>монографії</a:t>
            </a:r>
            <a:r>
              <a:rPr lang="ru-RU" sz="2000" dirty="0"/>
              <a:t> 1924 р. Низку </a:t>
            </a:r>
            <a:r>
              <a:rPr lang="ru-RU" sz="2000" dirty="0" err="1"/>
              <a:t>пізніших</a:t>
            </a:r>
            <a:r>
              <a:rPr lang="ru-RU" sz="2000" dirty="0"/>
              <a:t> </a:t>
            </a:r>
            <a:r>
              <a:rPr lang="ru-RU" sz="2000" dirty="0" err="1"/>
              <a:t>публікацій</a:t>
            </a:r>
            <a:r>
              <a:rPr lang="ru-RU" sz="2000" dirty="0"/>
              <a:t> </a:t>
            </a:r>
            <a:r>
              <a:rPr lang="ru-RU" sz="2000" dirty="0" err="1"/>
              <a:t>присвятив</a:t>
            </a:r>
            <a:r>
              <a:rPr lang="ru-RU" sz="2000" dirty="0"/>
              <a:t> </a:t>
            </a:r>
            <a:r>
              <a:rPr lang="ru-RU" sz="2000" dirty="0" err="1"/>
              <a:t>засоленим</a:t>
            </a:r>
            <a:r>
              <a:rPr lang="ru-RU" sz="2000" dirty="0"/>
              <a:t> </a:t>
            </a:r>
            <a:r>
              <a:rPr lang="ru-RU" sz="2000" dirty="0" err="1"/>
              <a:t>ґрунтам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Азербайджану, США </a:t>
            </a:r>
            <a:r>
              <a:rPr lang="ru-RU" sz="2000" dirty="0" err="1"/>
              <a:t>тощо</a:t>
            </a:r>
            <a:r>
              <a:rPr lang="ru-RU" sz="2000" dirty="0"/>
              <a:t>. </a:t>
            </a:r>
            <a:r>
              <a:rPr lang="ru-RU" sz="2000" dirty="0" err="1"/>
              <a:t>ДСтав</a:t>
            </a:r>
            <a:r>
              <a:rPr lang="ru-RU" sz="2000" dirty="0"/>
              <a:t> автором </a:t>
            </a:r>
            <a:r>
              <a:rPr lang="ru-RU" sz="2000" dirty="0" err="1"/>
              <a:t>підручника</a:t>
            </a:r>
            <a:r>
              <a:rPr lang="ru-RU" sz="2000" dirty="0"/>
              <a:t> «</a:t>
            </a:r>
            <a:r>
              <a:rPr lang="ru-RU" sz="2000" dirty="0" err="1"/>
              <a:t>Ботаніка</a:t>
            </a:r>
            <a:r>
              <a:rPr lang="ru-RU" sz="2000" dirty="0"/>
              <a:t>» (Х., 1928),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неодноразово</a:t>
            </a:r>
            <a:r>
              <a:rPr lang="ru-RU" sz="2000" dirty="0"/>
              <a:t> </a:t>
            </a:r>
            <a:r>
              <a:rPr lang="ru-RU" sz="2000" dirty="0" err="1"/>
              <a:t>перевиданий</a:t>
            </a:r>
            <a:r>
              <a:rPr lang="ru-RU" sz="2000" dirty="0"/>
              <a:t>;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співредактором</a:t>
            </a:r>
            <a:r>
              <a:rPr lang="ru-RU" sz="2000" dirty="0"/>
              <a:t> журналу «Почвоведение». За </a:t>
            </a:r>
            <a:r>
              <a:rPr lang="ru-RU" sz="2000" dirty="0" err="1"/>
              <a:t>власною</a:t>
            </a:r>
            <a:r>
              <a:rPr lang="ru-RU" sz="2000" dirty="0"/>
              <a:t> методикою разом </a:t>
            </a:r>
            <a:r>
              <a:rPr lang="ru-RU" sz="2000" dirty="0" err="1"/>
              <a:t>із</a:t>
            </a:r>
            <a:r>
              <a:rPr lang="ru-RU" sz="2000" dirty="0"/>
              <a:t> Г. </a:t>
            </a:r>
            <a:r>
              <a:rPr lang="ru-RU" sz="2000" dirty="0" err="1"/>
              <a:t>Маховим</a:t>
            </a:r>
            <a:r>
              <a:rPr lang="ru-RU" sz="2000" dirty="0"/>
              <a:t> </a:t>
            </a:r>
            <a:r>
              <a:rPr lang="ru-RU" sz="2000" dirty="0" err="1"/>
              <a:t>зібрав</a:t>
            </a:r>
            <a:r>
              <a:rPr lang="ru-RU" sz="2000" dirty="0"/>
              <a:t> </a:t>
            </a:r>
            <a:r>
              <a:rPr lang="ru-RU" sz="2000" dirty="0" err="1"/>
              <a:t>колекцію</a:t>
            </a:r>
            <a:r>
              <a:rPr lang="ru-RU" sz="2000" dirty="0"/>
              <a:t> </a:t>
            </a:r>
            <a:r>
              <a:rPr lang="ru-RU" sz="2000" dirty="0" err="1"/>
              <a:t>ґрунтів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представлена на 1-му </a:t>
            </a:r>
            <a:r>
              <a:rPr lang="ru-RU" sz="2000" dirty="0" err="1"/>
              <a:t>Міжнародному</a:t>
            </a:r>
            <a:r>
              <a:rPr lang="ru-RU" sz="2000" dirty="0"/>
              <a:t> </a:t>
            </a:r>
            <a:r>
              <a:rPr lang="ru-RU" sz="2000" dirty="0" err="1"/>
              <a:t>ґрунтознавчому</a:t>
            </a:r>
            <a:r>
              <a:rPr lang="ru-RU" sz="2000" dirty="0"/>
              <a:t> </a:t>
            </a:r>
            <a:r>
              <a:rPr lang="ru-RU" sz="2000" dirty="0" err="1"/>
              <a:t>конгресі</a:t>
            </a:r>
            <a:r>
              <a:rPr lang="ru-RU" sz="2000" dirty="0"/>
              <a:t> у </a:t>
            </a:r>
            <a:r>
              <a:rPr lang="ru-RU" sz="2000" dirty="0" err="1"/>
              <a:t>Вашингтоні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767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424" y="446088"/>
            <a:ext cx="4343988" cy="74263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Ростислав Кондратюк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6644" y="806608"/>
            <a:ext cx="3940918" cy="525455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3406" y="1598613"/>
            <a:ext cx="5669280" cy="4906690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/>
              <a:t>Народився</a:t>
            </a:r>
            <a:r>
              <a:rPr lang="ru-RU" sz="2000" dirty="0"/>
              <a:t> 5 лютого 1938 року в </a:t>
            </a:r>
            <a:r>
              <a:rPr lang="ru-RU" sz="2000" dirty="0" err="1"/>
              <a:t>місті</a:t>
            </a:r>
            <a:r>
              <a:rPr lang="ru-RU" sz="2000" dirty="0"/>
              <a:t> </a:t>
            </a:r>
            <a:r>
              <a:rPr lang="ru-RU" sz="2000" dirty="0" err="1"/>
              <a:t>Шепетівка</a:t>
            </a:r>
            <a:r>
              <a:rPr lang="ru-RU" sz="2000" dirty="0"/>
              <a:t>. 23 </a:t>
            </a:r>
            <a:r>
              <a:rPr lang="ru-RU" sz="2000" dirty="0" err="1"/>
              <a:t>грудня</a:t>
            </a:r>
            <a:r>
              <a:rPr lang="ru-RU" sz="2000" dirty="0"/>
              <a:t> 2003 року </a:t>
            </a:r>
            <a:r>
              <a:rPr lang="ru-RU" sz="2000" dirty="0" err="1"/>
              <a:t>присуджено</a:t>
            </a:r>
            <a:r>
              <a:rPr lang="ru-RU" sz="2000" dirty="0"/>
              <a:t> </a:t>
            </a:r>
            <a:r>
              <a:rPr lang="ru-RU" sz="2000" dirty="0" err="1"/>
              <a:t>Державну</a:t>
            </a:r>
            <a:r>
              <a:rPr lang="ru-RU" sz="2000" dirty="0"/>
              <a:t> </a:t>
            </a:r>
            <a:r>
              <a:rPr lang="ru-RU" sz="2000" dirty="0" err="1"/>
              <a:t>премію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в </a:t>
            </a:r>
            <a:r>
              <a:rPr lang="ru-RU" sz="2000" dirty="0" err="1"/>
              <a:t>галузі</a:t>
            </a:r>
            <a:r>
              <a:rPr lang="ru-RU" sz="2000" dirty="0"/>
              <a:t> науки і </a:t>
            </a:r>
            <a:r>
              <a:rPr lang="ru-RU" sz="2000" dirty="0" err="1"/>
              <a:t>техніки</a:t>
            </a:r>
            <a:r>
              <a:rPr lang="ru-RU" sz="2000" dirty="0"/>
              <a:t> (у </a:t>
            </a:r>
            <a:r>
              <a:rPr lang="ru-RU" sz="2000" dirty="0" err="1"/>
              <a:t>співавторстві</a:t>
            </a:r>
            <a:r>
              <a:rPr lang="ru-RU" sz="2000" dirty="0"/>
              <a:t>) за цикл </a:t>
            </a:r>
            <a:r>
              <a:rPr lang="ru-RU" sz="2000" dirty="0" err="1"/>
              <a:t>робіт</a:t>
            </a:r>
            <a:r>
              <a:rPr lang="ru-RU" sz="2000" dirty="0"/>
              <a:t> «</a:t>
            </a:r>
            <a:r>
              <a:rPr lang="ru-RU" sz="2000" dirty="0" err="1"/>
              <a:t>Розробка</a:t>
            </a:r>
            <a:r>
              <a:rPr lang="ru-RU" sz="2000" dirty="0"/>
              <a:t> </a:t>
            </a:r>
            <a:r>
              <a:rPr lang="ru-RU" sz="2000" dirty="0" err="1"/>
              <a:t>теоретичних</a:t>
            </a:r>
            <a:r>
              <a:rPr lang="ru-RU" sz="2000" dirty="0"/>
              <a:t> основ та </a:t>
            </a:r>
            <a:r>
              <a:rPr lang="ru-RU" sz="2000" dirty="0" err="1"/>
              <a:t>унікальної</a:t>
            </a:r>
            <a:r>
              <a:rPr lang="ru-RU" sz="2000" dirty="0"/>
              <a:t> </a:t>
            </a:r>
            <a:r>
              <a:rPr lang="ru-RU" sz="2000" dirty="0" err="1"/>
              <a:t>спостережної</a:t>
            </a:r>
            <a:r>
              <a:rPr lang="ru-RU" sz="2000" dirty="0"/>
              <a:t> </a:t>
            </a:r>
            <a:r>
              <a:rPr lang="ru-RU" sz="2000" dirty="0" err="1"/>
              <a:t>бази</a:t>
            </a:r>
            <a:r>
              <a:rPr lang="ru-RU" sz="2000" dirty="0"/>
              <a:t> в </a:t>
            </a:r>
            <a:r>
              <a:rPr lang="ru-RU" sz="2000" dirty="0" err="1"/>
              <a:t>Голосієві</a:t>
            </a:r>
            <a:r>
              <a:rPr lang="ru-RU" sz="2000" dirty="0"/>
              <a:t> та на </a:t>
            </a:r>
            <a:r>
              <a:rPr lang="ru-RU" sz="2000" dirty="0" err="1"/>
              <a:t>Терсколі</a:t>
            </a:r>
            <a:r>
              <a:rPr lang="ru-RU" sz="2000" dirty="0"/>
              <a:t> для </a:t>
            </a:r>
            <a:r>
              <a:rPr lang="ru-RU" sz="2000" dirty="0" err="1"/>
              <a:t>досліджень</a:t>
            </a:r>
            <a:r>
              <a:rPr lang="ru-RU" sz="2000" dirty="0"/>
              <a:t> </a:t>
            </a:r>
            <a:r>
              <a:rPr lang="ru-RU" sz="2000" dirty="0" err="1"/>
              <a:t>Сонця</a:t>
            </a:r>
            <a:r>
              <a:rPr lang="ru-RU" sz="2000" dirty="0"/>
              <a:t> та </a:t>
            </a:r>
            <a:r>
              <a:rPr lang="ru-RU" sz="2000" dirty="0" err="1"/>
              <a:t>тіл</a:t>
            </a:r>
            <a:r>
              <a:rPr lang="ru-RU" sz="2000" dirty="0"/>
              <a:t> </a:t>
            </a:r>
            <a:r>
              <a:rPr lang="ru-RU" sz="2000" dirty="0" err="1"/>
              <a:t>Сонячної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». </a:t>
            </a:r>
            <a:r>
              <a:rPr lang="ru-RU" sz="2000" dirty="0" err="1"/>
              <a:t>Завдяки</a:t>
            </a:r>
            <a:r>
              <a:rPr lang="ru-RU" sz="2000" dirty="0"/>
              <a:t> Ростиславу Романовичу Кондратюку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знайдено</a:t>
            </a:r>
            <a:r>
              <a:rPr lang="ru-RU" sz="2000" dirty="0"/>
              <a:t> та </a:t>
            </a:r>
            <a:r>
              <a:rPr lang="ru-RU" sz="2000" dirty="0" err="1"/>
              <a:t>втілено</a:t>
            </a:r>
            <a:r>
              <a:rPr lang="ru-RU" sz="2000" dirty="0"/>
              <a:t> в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численні</a:t>
            </a:r>
            <a:r>
              <a:rPr lang="ru-RU" sz="2000" dirty="0"/>
              <a:t> </a:t>
            </a:r>
            <a:r>
              <a:rPr lang="ru-RU" sz="2000" dirty="0" err="1"/>
              <a:t>оригінальні</a:t>
            </a:r>
            <a:r>
              <a:rPr lang="ru-RU" sz="2000" dirty="0"/>
              <a:t> </a:t>
            </a:r>
            <a:r>
              <a:rPr lang="ru-RU" sz="2000" dirty="0" err="1"/>
              <a:t>технічні</a:t>
            </a:r>
            <a:r>
              <a:rPr lang="ru-RU" sz="2000" dirty="0"/>
              <a:t> </a:t>
            </a:r>
            <a:r>
              <a:rPr lang="ru-RU" sz="2000" dirty="0" err="1"/>
              <a:t>рішення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спорудження</a:t>
            </a:r>
            <a:r>
              <a:rPr lang="ru-RU" sz="2000" dirty="0"/>
              <a:t> </a:t>
            </a:r>
            <a:r>
              <a:rPr lang="ru-RU" sz="2000" dirty="0" err="1"/>
              <a:t>Андрушівської</a:t>
            </a:r>
            <a:r>
              <a:rPr lang="ru-RU" sz="2000" dirty="0"/>
              <a:t> </a:t>
            </a:r>
            <a:r>
              <a:rPr lang="ru-RU" sz="2000" dirty="0" err="1"/>
              <a:t>астрономічної</a:t>
            </a:r>
            <a:r>
              <a:rPr lang="ru-RU" sz="2000" dirty="0"/>
              <a:t> </a:t>
            </a:r>
            <a:r>
              <a:rPr lang="ru-RU" sz="2000" dirty="0" err="1"/>
              <a:t>обсерваторії</a:t>
            </a:r>
            <a:r>
              <a:rPr lang="ru-RU" sz="2000" dirty="0"/>
              <a:t> (1998-2001).</a:t>
            </a:r>
          </a:p>
        </p:txBody>
      </p:sp>
    </p:spTree>
    <p:extLst>
      <p:ext uri="{BB962C8B-B14F-4D97-AF65-F5344CB8AC3E}">
        <p14:creationId xmlns:p14="http://schemas.microsoft.com/office/powerpoint/2010/main" xmlns="" val="25441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86" y="446088"/>
            <a:ext cx="4330925" cy="86019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Анатолій </a:t>
            </a:r>
            <a:r>
              <a:rPr lang="uk-UA" sz="2800" b="1" dirty="0" err="1" smtClean="0"/>
              <a:t>Копилов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0298" y="1031966"/>
            <a:ext cx="3886027" cy="499001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2594" y="1598613"/>
            <a:ext cx="4931817" cy="4671558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/>
              <a:t>Народися</a:t>
            </a:r>
            <a:r>
              <a:rPr lang="ru-RU" sz="2000" dirty="0" smtClean="0"/>
              <a:t> </a:t>
            </a:r>
            <a:r>
              <a:rPr lang="ru-RU" sz="2000" dirty="0"/>
              <a:t>14 </a:t>
            </a:r>
            <a:r>
              <a:rPr lang="ru-RU" sz="2000" dirty="0" err="1"/>
              <a:t>липня</a:t>
            </a:r>
            <a:r>
              <a:rPr lang="ru-RU" sz="2000" dirty="0"/>
              <a:t> 1936 року, </a:t>
            </a:r>
            <a:r>
              <a:rPr lang="ru-RU" sz="2000" dirty="0" err="1"/>
              <a:t>Шепетівка</a:t>
            </a:r>
            <a:r>
              <a:rPr lang="ru-RU" sz="2000" dirty="0"/>
              <a:t>  — </a:t>
            </a:r>
            <a:r>
              <a:rPr lang="ru-RU" sz="2000" dirty="0" err="1"/>
              <a:t>український</a:t>
            </a:r>
            <a:r>
              <a:rPr lang="ru-RU" sz="2000" dirty="0"/>
              <a:t> </a:t>
            </a:r>
            <a:r>
              <a:rPr lang="ru-RU" sz="2000" dirty="0" err="1"/>
              <a:t>історик</a:t>
            </a:r>
            <a:r>
              <a:rPr lang="ru-RU" sz="2000" dirty="0"/>
              <a:t>, </a:t>
            </a:r>
            <a:r>
              <a:rPr lang="ru-RU" sz="2000" dirty="0" err="1"/>
              <a:t>краєзнавець</a:t>
            </a:r>
            <a:r>
              <a:rPr lang="ru-RU" sz="2000" dirty="0"/>
              <a:t>. З 1964 року </a:t>
            </a:r>
            <a:r>
              <a:rPr lang="ru-RU" sz="2000" dirty="0" err="1"/>
              <a:t>асистент</a:t>
            </a:r>
            <a:r>
              <a:rPr lang="ru-RU" sz="2000" dirty="0"/>
              <a:t>, старший </a:t>
            </a:r>
            <a:r>
              <a:rPr lang="ru-RU" sz="2000" dirty="0" err="1"/>
              <a:t>викладач</a:t>
            </a:r>
            <a:r>
              <a:rPr lang="ru-RU" sz="2000" dirty="0"/>
              <a:t>, доцент, декан </a:t>
            </a:r>
            <a:r>
              <a:rPr lang="ru-RU" sz="2000" dirty="0" err="1"/>
              <a:t>історичного</a:t>
            </a:r>
            <a:r>
              <a:rPr lang="ru-RU" sz="2000" dirty="0"/>
              <a:t> факультету (1969–1975), проректор з </a:t>
            </a:r>
            <a:r>
              <a:rPr lang="ru-RU" sz="2000" dirty="0" err="1"/>
              <a:t>наукової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(1976–1977) </a:t>
            </a:r>
            <a:r>
              <a:rPr lang="ru-RU" sz="2000" dirty="0" err="1"/>
              <a:t>Кам'янець-Подільського</a:t>
            </a:r>
            <a:r>
              <a:rPr lang="ru-RU" sz="2000" dirty="0"/>
              <a:t> </a:t>
            </a:r>
            <a:r>
              <a:rPr lang="ru-RU" sz="2000" dirty="0" err="1"/>
              <a:t>національного</a:t>
            </a:r>
            <a:r>
              <a:rPr lang="ru-RU" sz="2000" dirty="0"/>
              <a:t> </a:t>
            </a:r>
            <a:r>
              <a:rPr lang="ru-RU" sz="2000" dirty="0" err="1"/>
              <a:t>університету</a:t>
            </a:r>
            <a:r>
              <a:rPr lang="ru-RU" sz="2000" dirty="0"/>
              <a:t>. </a:t>
            </a:r>
            <a:r>
              <a:rPr lang="ru-RU" sz="2000" dirty="0" err="1"/>
              <a:t>Дослідник</a:t>
            </a:r>
            <a:r>
              <a:rPr lang="ru-RU" sz="2000" dirty="0"/>
              <a:t> </a:t>
            </a:r>
            <a:r>
              <a:rPr lang="ru-RU" sz="2000" dirty="0" err="1"/>
              <a:t>історії</a:t>
            </a:r>
            <a:r>
              <a:rPr lang="ru-RU" sz="2000" dirty="0"/>
              <a:t> </a:t>
            </a:r>
            <a:r>
              <a:rPr lang="ru-RU" sz="2000" dirty="0" err="1"/>
              <a:t>Болгарії</a:t>
            </a:r>
            <a:r>
              <a:rPr lang="ru-RU" sz="2000" dirty="0"/>
              <a:t>. У </a:t>
            </a:r>
            <a:r>
              <a:rPr lang="ru-RU" sz="2000" dirty="0" err="1"/>
              <a:t>липні</a:t>
            </a:r>
            <a:r>
              <a:rPr lang="ru-RU" sz="2000" dirty="0"/>
              <a:t> 1977 року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призначений</a:t>
            </a:r>
            <a:r>
              <a:rPr lang="ru-RU" sz="2000" dirty="0"/>
              <a:t> ректором </a:t>
            </a:r>
            <a:r>
              <a:rPr lang="ru-RU" sz="2000" dirty="0" err="1"/>
              <a:t>Кам'янець-Подільського</a:t>
            </a:r>
            <a:r>
              <a:rPr lang="ru-RU" sz="2000" dirty="0"/>
              <a:t> державного </a:t>
            </a:r>
            <a:r>
              <a:rPr lang="ru-RU" sz="2000" dirty="0" err="1"/>
              <a:t>педагогічного</a:t>
            </a:r>
            <a:r>
              <a:rPr lang="ru-RU" sz="2000" dirty="0"/>
              <a:t> </a:t>
            </a:r>
            <a:r>
              <a:rPr lang="ru-RU" sz="2000" dirty="0" err="1"/>
              <a:t>інституту</a:t>
            </a:r>
            <a:r>
              <a:rPr lang="ru-RU" sz="2000" dirty="0"/>
              <a:t>. </a:t>
            </a:r>
            <a:r>
              <a:rPr lang="ru-RU" sz="2000" dirty="0" err="1"/>
              <a:t>Його</a:t>
            </a:r>
            <a:r>
              <a:rPr lang="ru-RU" sz="2000" dirty="0"/>
              <a:t> перу </a:t>
            </a:r>
            <a:r>
              <a:rPr lang="ru-RU" sz="2000" dirty="0" err="1"/>
              <a:t>належить</a:t>
            </a:r>
            <a:r>
              <a:rPr lang="ru-RU" sz="2000" dirty="0"/>
              <a:t> </a:t>
            </a:r>
            <a:r>
              <a:rPr lang="ru-RU" sz="2000" dirty="0" err="1"/>
              <a:t>понад</a:t>
            </a:r>
            <a:r>
              <a:rPr lang="ru-RU" sz="2000" dirty="0"/>
              <a:t> 100 </a:t>
            </a:r>
            <a:r>
              <a:rPr lang="ru-RU" sz="2000" dirty="0" err="1"/>
              <a:t>наукових</a:t>
            </a:r>
            <a:r>
              <a:rPr lang="ru-RU" sz="2000" dirty="0"/>
              <a:t> </a:t>
            </a:r>
            <a:r>
              <a:rPr lang="ru-RU" sz="2000" dirty="0" err="1"/>
              <a:t>публікацій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407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110" y="446088"/>
            <a:ext cx="4409302" cy="80794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Віталій Юрченко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5255" y="574743"/>
            <a:ext cx="3595002" cy="547335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0344" y="1598613"/>
            <a:ext cx="4984068" cy="4762998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/>
              <a:t>Український</a:t>
            </a:r>
            <a:r>
              <a:rPr lang="ru-RU" sz="2000" dirty="0" smtClean="0"/>
              <a:t> </a:t>
            </a:r>
            <a:r>
              <a:rPr lang="ru-RU" sz="2000" dirty="0" err="1"/>
              <a:t>кінознавець</a:t>
            </a:r>
            <a:r>
              <a:rPr lang="ru-RU" sz="2000" dirty="0"/>
              <a:t>, редактор. Член </a:t>
            </a:r>
            <a:r>
              <a:rPr lang="ru-RU" sz="2000" dirty="0" err="1"/>
              <a:t>Національної</a:t>
            </a:r>
            <a:r>
              <a:rPr lang="ru-RU" sz="2000" dirty="0"/>
              <a:t> </a:t>
            </a:r>
            <a:r>
              <a:rPr lang="ru-RU" sz="2000" dirty="0" err="1"/>
              <a:t>спілки</a:t>
            </a:r>
            <a:r>
              <a:rPr lang="ru-RU" sz="2000" dirty="0"/>
              <a:t> </a:t>
            </a:r>
            <a:r>
              <a:rPr lang="ru-RU" sz="2000" dirty="0" err="1"/>
              <a:t>кінематографістів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. </a:t>
            </a:r>
            <a:r>
              <a:rPr lang="ru-RU" sz="2000" dirty="0" err="1"/>
              <a:t>Народився</a:t>
            </a:r>
            <a:r>
              <a:rPr lang="ru-RU" sz="2000" dirty="0"/>
              <a:t> 10 </a:t>
            </a:r>
            <a:r>
              <a:rPr lang="ru-RU" sz="2000" dirty="0" err="1"/>
              <a:t>січня</a:t>
            </a:r>
            <a:r>
              <a:rPr lang="ru-RU" sz="2000" dirty="0"/>
              <a:t> 1935 р. у м. </a:t>
            </a:r>
            <a:r>
              <a:rPr lang="ru-RU" sz="2000" dirty="0" err="1"/>
              <a:t>Шепетівка</a:t>
            </a:r>
            <a:r>
              <a:rPr lang="ru-RU" sz="2000" dirty="0"/>
              <a:t> </a:t>
            </a:r>
            <a:r>
              <a:rPr lang="ru-RU" sz="2000" dirty="0" err="1"/>
              <a:t>Хмельницької</a:t>
            </a:r>
            <a:r>
              <a:rPr lang="ru-RU" sz="2000" dirty="0"/>
              <a:t> обл. в </a:t>
            </a:r>
            <a:r>
              <a:rPr lang="ru-RU" sz="2000" dirty="0" err="1"/>
              <a:t>родині</a:t>
            </a:r>
            <a:r>
              <a:rPr lang="ru-RU" sz="2000" dirty="0"/>
              <a:t> </a:t>
            </a:r>
            <a:r>
              <a:rPr lang="ru-RU" sz="2000" dirty="0" err="1"/>
              <a:t>службовця</a:t>
            </a:r>
            <a:r>
              <a:rPr lang="ru-RU" sz="2000" dirty="0"/>
              <a:t>. </a:t>
            </a:r>
            <a:r>
              <a:rPr lang="ru-RU" sz="2000" dirty="0" err="1"/>
              <a:t>Закінчив</a:t>
            </a:r>
            <a:r>
              <a:rPr lang="ru-RU" sz="2000" dirty="0"/>
              <a:t> </a:t>
            </a:r>
            <a:r>
              <a:rPr lang="ru-RU" sz="2000" dirty="0" err="1"/>
              <a:t>кінознавчий</a:t>
            </a:r>
            <a:r>
              <a:rPr lang="ru-RU" sz="2000" dirty="0"/>
              <a:t> факультет Всесоюзного державного </a:t>
            </a:r>
            <a:r>
              <a:rPr lang="ru-RU" sz="2000" dirty="0" err="1"/>
              <a:t>інституту</a:t>
            </a:r>
            <a:r>
              <a:rPr lang="ru-RU" sz="2000" dirty="0"/>
              <a:t> </a:t>
            </a:r>
            <a:r>
              <a:rPr lang="ru-RU" sz="2000" dirty="0" err="1"/>
              <a:t>кінематографії</a:t>
            </a:r>
            <a:r>
              <a:rPr lang="ru-RU" sz="2000" dirty="0"/>
              <a:t> (1966). </a:t>
            </a:r>
            <a:r>
              <a:rPr lang="ru-RU" sz="2000" dirty="0" err="1"/>
              <a:t>Працював</a:t>
            </a:r>
            <a:r>
              <a:rPr lang="ru-RU" sz="2000" dirty="0"/>
              <a:t> </a:t>
            </a:r>
            <a:r>
              <a:rPr lang="ru-RU" sz="2000" dirty="0" err="1"/>
              <a:t>асистентом</a:t>
            </a:r>
            <a:r>
              <a:rPr lang="ru-RU" sz="2000" dirty="0"/>
              <a:t> </a:t>
            </a:r>
            <a:r>
              <a:rPr lang="ru-RU" sz="2000" dirty="0" err="1"/>
              <a:t>режисера</a:t>
            </a:r>
            <a:r>
              <a:rPr lang="ru-RU" sz="2000" dirty="0"/>
              <a:t> на </a:t>
            </a:r>
            <a:r>
              <a:rPr lang="ru-RU" sz="2000" dirty="0" err="1"/>
              <a:t>студії</a:t>
            </a:r>
            <a:r>
              <a:rPr lang="ru-RU" sz="2000" dirty="0"/>
              <a:t> «</a:t>
            </a:r>
            <a:r>
              <a:rPr lang="ru-RU" sz="2000" dirty="0" err="1"/>
              <a:t>Укртелефільм</a:t>
            </a:r>
            <a:r>
              <a:rPr lang="ru-RU" sz="2000" dirty="0"/>
              <a:t>». З 1968 р. — редактор </a:t>
            </a:r>
            <a:r>
              <a:rPr lang="ru-RU" sz="2000" dirty="0" err="1"/>
              <a:t>Київської</a:t>
            </a:r>
            <a:r>
              <a:rPr lang="ru-RU" sz="2000" dirty="0"/>
              <a:t> </a:t>
            </a:r>
            <a:r>
              <a:rPr lang="ru-RU" sz="2000" dirty="0" err="1"/>
              <a:t>кіностудії</a:t>
            </a:r>
            <a:r>
              <a:rPr lang="ru-RU" sz="2000" dirty="0"/>
              <a:t> </a:t>
            </a:r>
            <a:r>
              <a:rPr lang="ru-RU" sz="2000" dirty="0" err="1"/>
              <a:t>художніх</a:t>
            </a:r>
            <a:r>
              <a:rPr lang="ru-RU" sz="2000" dirty="0"/>
              <a:t> </a:t>
            </a:r>
            <a:r>
              <a:rPr lang="ru-RU" sz="2000" dirty="0" err="1"/>
              <a:t>фільмів</a:t>
            </a:r>
            <a:r>
              <a:rPr lang="ru-RU" sz="2000" dirty="0"/>
              <a:t>, </a:t>
            </a:r>
            <a:r>
              <a:rPr lang="ru-RU" sz="2000" dirty="0" err="1"/>
              <a:t>очолює</a:t>
            </a:r>
            <a:r>
              <a:rPr lang="ru-RU" sz="2000" dirty="0"/>
              <a:t> </a:t>
            </a:r>
            <a:r>
              <a:rPr lang="ru-RU" sz="2000" dirty="0" err="1"/>
              <a:t>об'єднання</a:t>
            </a:r>
            <a:r>
              <a:rPr lang="ru-RU" sz="2000" dirty="0"/>
              <a:t> «</a:t>
            </a:r>
            <a:r>
              <a:rPr lang="ru-RU" sz="2000" dirty="0" err="1"/>
              <a:t>Талісман</a:t>
            </a:r>
            <a:r>
              <a:rPr lang="ru-RU" sz="20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35621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550" y="446088"/>
            <a:ext cx="4317862" cy="78182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Віктор </a:t>
            </a:r>
            <a:r>
              <a:rPr lang="uk-UA" sz="2800" b="1" dirty="0" err="1" smtClean="0"/>
              <a:t>Лінник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2480" y="446088"/>
            <a:ext cx="3002665" cy="54149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3589" y="1724297"/>
            <a:ext cx="5709646" cy="4306569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поет, автор ряду </a:t>
            </a:r>
            <a:r>
              <a:rPr lang="ru-RU" sz="2400" dirty="0" err="1"/>
              <a:t>поетичних</a:t>
            </a:r>
            <a:r>
              <a:rPr lang="ru-RU" sz="2400" dirty="0"/>
              <a:t> </a:t>
            </a:r>
            <a:r>
              <a:rPr lang="ru-RU" sz="2400" dirty="0" err="1"/>
              <a:t>збірок</a:t>
            </a:r>
            <a:r>
              <a:rPr lang="ru-RU" sz="2400" dirty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закінчення</a:t>
            </a:r>
            <a:r>
              <a:rPr lang="ru-RU" sz="2400" dirty="0"/>
              <a:t> </a:t>
            </a:r>
            <a:r>
              <a:rPr lang="ru-RU" sz="2400" dirty="0" err="1"/>
              <a:t>місцевої</a:t>
            </a:r>
            <a:r>
              <a:rPr lang="ru-RU" sz="2400" dirty="0"/>
              <a:t> </a:t>
            </a:r>
            <a:r>
              <a:rPr lang="ru-RU" sz="2400" dirty="0" err="1"/>
              <a:t>десятирічки</a:t>
            </a:r>
            <a:r>
              <a:rPr lang="ru-RU" sz="2400" dirty="0"/>
              <a:t> </a:t>
            </a:r>
            <a:r>
              <a:rPr lang="ru-RU" sz="2400" dirty="0" err="1"/>
              <a:t>навчався</a:t>
            </a:r>
            <a:r>
              <a:rPr lang="ru-RU" sz="2400" dirty="0"/>
              <a:t> у </a:t>
            </a:r>
            <a:r>
              <a:rPr lang="ru-RU" sz="2400" dirty="0" err="1"/>
              <a:t>Львівському</a:t>
            </a:r>
            <a:r>
              <a:rPr lang="ru-RU" sz="2400" dirty="0"/>
              <a:t> </a:t>
            </a:r>
            <a:r>
              <a:rPr lang="ru-RU" sz="2400" dirty="0" err="1"/>
              <a:t>університеті</a:t>
            </a:r>
            <a:r>
              <a:rPr lang="ru-RU" sz="2400" dirty="0"/>
              <a:t> </a:t>
            </a:r>
            <a:r>
              <a:rPr lang="ru-RU" sz="2400" dirty="0" err="1"/>
              <a:t>Івана</a:t>
            </a:r>
            <a:r>
              <a:rPr lang="ru-RU" sz="2400" dirty="0"/>
              <a:t> </a:t>
            </a:r>
            <a:r>
              <a:rPr lang="ru-RU" sz="2400" dirty="0" err="1"/>
              <a:t>Франка.Працював</a:t>
            </a:r>
            <a:r>
              <a:rPr lang="ru-RU" sz="2400" dirty="0"/>
              <a:t> у </a:t>
            </a:r>
            <a:r>
              <a:rPr lang="ru-RU" sz="2400" dirty="0" err="1"/>
              <a:t>газеті</a:t>
            </a:r>
            <a:r>
              <a:rPr lang="ru-RU" sz="2400" dirty="0"/>
              <a:t> «Шляхом </a:t>
            </a:r>
            <a:r>
              <a:rPr lang="ru-RU" sz="2400" dirty="0" err="1"/>
              <a:t>Жовтня</a:t>
            </a:r>
            <a:r>
              <a:rPr lang="ru-RU" sz="2400" dirty="0"/>
              <a:t>», </a:t>
            </a:r>
            <a:r>
              <a:rPr lang="ru-RU" sz="2400" dirty="0" err="1"/>
              <a:t>вірші</a:t>
            </a:r>
            <a:r>
              <a:rPr lang="ru-RU" sz="2400" dirty="0"/>
              <a:t> </a:t>
            </a:r>
            <a:r>
              <a:rPr lang="ru-RU" sz="2400" dirty="0" err="1"/>
              <a:t>Лінника</a:t>
            </a:r>
            <a:r>
              <a:rPr lang="ru-RU" sz="2400" dirty="0"/>
              <a:t> </a:t>
            </a:r>
            <a:r>
              <a:rPr lang="ru-RU" sz="2400" dirty="0" err="1"/>
              <a:t>друкувались</a:t>
            </a:r>
            <a:r>
              <a:rPr lang="ru-RU" sz="2400" dirty="0"/>
              <a:t> у газетах «Молодь </a:t>
            </a:r>
            <a:r>
              <a:rPr lang="ru-RU" sz="2400" dirty="0" err="1"/>
              <a:t>України</a:t>
            </a:r>
            <a:r>
              <a:rPr lang="ru-RU" sz="2400" dirty="0"/>
              <a:t>», «</a:t>
            </a:r>
            <a:r>
              <a:rPr lang="ru-RU" sz="2400" dirty="0" err="1"/>
              <a:t>Літературна</a:t>
            </a:r>
            <a:r>
              <a:rPr lang="ru-RU" sz="2400" dirty="0"/>
              <a:t> </a:t>
            </a:r>
            <a:r>
              <a:rPr lang="ru-RU" sz="2400" dirty="0" err="1"/>
              <a:t>Україна</a:t>
            </a:r>
            <a:r>
              <a:rPr lang="ru-RU" sz="2400" dirty="0"/>
              <a:t>», «Гудок», журналах «Ранок», «</a:t>
            </a:r>
            <a:r>
              <a:rPr lang="ru-RU" sz="2400" dirty="0" err="1"/>
              <a:t>Дніпро</a:t>
            </a:r>
            <a:r>
              <a:rPr lang="ru-RU" sz="2400" dirty="0"/>
              <a:t>», «</a:t>
            </a:r>
            <a:r>
              <a:rPr lang="ru-RU" sz="2400" dirty="0" err="1"/>
              <a:t>Жовтень</a:t>
            </a:r>
            <a:r>
              <a:rPr lang="ru-RU" sz="2400" dirty="0"/>
              <a:t>», </a:t>
            </a:r>
            <a:r>
              <a:rPr lang="ru-RU" sz="2400" dirty="0" err="1"/>
              <a:t>квартальнику</a:t>
            </a:r>
            <a:r>
              <a:rPr lang="ru-RU" sz="2400" dirty="0"/>
              <a:t> «</a:t>
            </a:r>
            <a:r>
              <a:rPr lang="ru-RU" sz="2400" dirty="0" err="1"/>
              <a:t>Поезія</a:t>
            </a:r>
            <a:r>
              <a:rPr lang="ru-RU" sz="2400" dirty="0"/>
              <a:t>», </a:t>
            </a:r>
            <a:r>
              <a:rPr lang="ru-RU" sz="2400" dirty="0" err="1"/>
              <a:t>альмонасі</a:t>
            </a:r>
            <a:r>
              <a:rPr lang="ru-RU" sz="2400" dirty="0"/>
              <a:t> «</a:t>
            </a:r>
            <a:r>
              <a:rPr lang="ru-RU" sz="2400" dirty="0" err="1"/>
              <a:t>Вітрила</a:t>
            </a:r>
            <a:r>
              <a:rPr lang="ru-RU" sz="24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4684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</TotalTime>
  <Words>1121</Words>
  <Application>Microsoft Office PowerPoint</Application>
  <PresentationFormat>Произвольный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Легкий дым</vt:lpstr>
      <vt:lpstr>Відомі шепетівчани</vt:lpstr>
      <vt:lpstr>Валентин Садовський</vt:lpstr>
      <vt:lpstr>Натан Рибак</vt:lpstr>
      <vt:lpstr>Анатолій Лисецький</vt:lpstr>
      <vt:lpstr>Дмитро Віленський</vt:lpstr>
      <vt:lpstr>Ростислав Кондратюк</vt:lpstr>
      <vt:lpstr>Анатолій Копилов</vt:lpstr>
      <vt:lpstr>Віталій Юрченко</vt:lpstr>
      <vt:lpstr>Віктор Лінник</vt:lpstr>
      <vt:lpstr>Микола Дзявульський</vt:lpstr>
      <vt:lpstr>Марк Дробот</vt:lpstr>
      <vt:lpstr>Віра Кобзар</vt:lpstr>
      <vt:lpstr>Ганна Саліванчук </vt:lpstr>
      <vt:lpstr>Дмитро Хом’як 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Відомі шепетівчани</dc:title>
  <dc:creator>Caty</dc:creator>
  <cp:lastModifiedBy>user</cp:lastModifiedBy>
  <cp:revision>15</cp:revision>
  <dcterms:created xsi:type="dcterms:W3CDTF">2019-05-21T07:52:10Z</dcterms:created>
  <dcterms:modified xsi:type="dcterms:W3CDTF">2019-05-27T08:22:35Z</dcterms:modified>
</cp:coreProperties>
</file>